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Lst>
  <p:sldSz cy="5143500" cx="9144000"/>
  <p:notesSz cx="6858000" cy="9144000"/>
  <p:embeddedFontLst>
    <p:embeddedFont>
      <p:font typeface="Roboto"/>
      <p:regular r:id="rId73"/>
      <p:bold r:id="rId74"/>
      <p:italic r:id="rId75"/>
      <p:boldItalic r:id="rId76"/>
    </p:embeddedFont>
    <p:embeddedFont>
      <p:font typeface="Lato"/>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9CFE86-CDE9-4E54-B1E5-071FC2F43124}">
  <a:tblStyle styleId="{A29CFE86-CDE9-4E54-B1E5-071FC2F4312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oboto-regular.fntdata"/><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Roboto-italic.fntdata"/><Relationship Id="rId30" Type="http://schemas.openxmlformats.org/officeDocument/2006/relationships/slide" Target="slides/slide24.xml"/><Relationship Id="rId74" Type="http://schemas.openxmlformats.org/officeDocument/2006/relationships/font" Target="fonts/Roboto-bold.fntdata"/><Relationship Id="rId33" Type="http://schemas.openxmlformats.org/officeDocument/2006/relationships/slide" Target="slides/slide27.xml"/><Relationship Id="rId77" Type="http://schemas.openxmlformats.org/officeDocument/2006/relationships/font" Target="fonts/Lato-regular.fntdata"/><Relationship Id="rId32" Type="http://schemas.openxmlformats.org/officeDocument/2006/relationships/slide" Target="slides/slide26.xml"/><Relationship Id="rId76" Type="http://schemas.openxmlformats.org/officeDocument/2006/relationships/font" Target="fonts/Roboto-boldItalic.fntdata"/><Relationship Id="rId35" Type="http://schemas.openxmlformats.org/officeDocument/2006/relationships/slide" Target="slides/slide29.xml"/><Relationship Id="rId79" Type="http://schemas.openxmlformats.org/officeDocument/2006/relationships/font" Target="fonts/Lato-italic.fntdata"/><Relationship Id="rId34" Type="http://schemas.openxmlformats.org/officeDocument/2006/relationships/slide" Target="slides/slide28.xml"/><Relationship Id="rId78" Type="http://schemas.openxmlformats.org/officeDocument/2006/relationships/font" Target="fonts/Lato-bold.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07e8e5e0d9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07e8e5e0d9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07c6e777ee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07c6e777ee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07e8e5e0d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07e8e5e0d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07e8e5e0d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07e8e5e0d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08f35a965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08f35a965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07e8e5e0d9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07e8e5e0d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07e8e5e0d9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07e8e5e0d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07e8e5e0d9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07e8e5e0d9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07c6e777ee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07c6e777ee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07e8e5e0d9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07e8e5e0d9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08ab1d83e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08ab1d83e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07e8e5e0d9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07e8e5e0d9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07e8e5e0d9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07e8e5e0d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07e8e5e0d9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07e8e5e0d9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08f35a965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08f35a965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07e8e5e0d9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07e8e5e0d9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07e8e5e0d9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07e8e5e0d9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07e8e5e0d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07e8e5e0d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07e8e5e0d9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07e8e5e0d9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07e8e5e0d9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07e8e5e0d9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07e8e5e0d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07e8e5e0d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07e8e5e0d9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07e8e5e0d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07e8e5e0d9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07e8e5e0d9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07e8e5e0d9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07e8e5e0d9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07e8e5e0d9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07e8e5e0d9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087c00bc1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087c00bc1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087c00bc1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087c00bc1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087c00bc1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087c00bc1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096d1bb3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096d1bb3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096d1bb32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096d1bb32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096d1bb32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096d1bb32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096d1bb32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096d1bb32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07c6e777ee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07c6e777ee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096d1bb32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096d1bb32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096d1bb32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096d1bb32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07e8e5e0d9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07e8e5e0d9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07c6e777ee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07c6e777ee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07e8e5e0d9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07e8e5e0d9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094ccd9a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094ccd9a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07e8e5e0d9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07e8e5e0d9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07e8e5e0d9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07e8e5e0d9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07e8e5e0d9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07e8e5e0d9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07e8e5e0d9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07e8e5e0d9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07c6e777ee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07c6e777ee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07e8e5e0d9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07e8e5e0d9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07e8e5e0d9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07e8e5e0d9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07e8e5e0d9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07e8e5e0d9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07e8e5e0d9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07e8e5e0d9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07e8e5e0d9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07e8e5e0d9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07e8e5e0d9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07e8e5e0d9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0973a038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0973a038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07e8e5e0d9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07e8e5e0d9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08f35a96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08f35a96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07e8e5e0d9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07e8e5e0d9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07c6e777ee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07c6e777ee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07e8e5e0d9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07e8e5e0d9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07e8e5e0d9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07e8e5e0d9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07e8e5e0d9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07e8e5e0d9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07e8e5e0d9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07e8e5e0d9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07e8e5e0d9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07e8e5e0d9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07c6e777ee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07c6e777ee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07e8e5e0d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07e8e5e0d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07c6e777ee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07c6e777ee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07e8e5e0d9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07e8e5e0d9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07c6e777ee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07c6e777ee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tinyurl.com/msxs9u9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youtu.be/EBKV1JoDnEM"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youtu.be/fc8sIU-oJ7U" TargetMode="Externa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hyperlink" Target="https://filmot.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youtu.be/aCktjrbJuIk"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8.png"/><Relationship Id="rId4" Type="http://schemas.openxmlformats.org/officeDocument/2006/relationships/hyperlink" Target="https://hanches-citoyen.or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youtu.be/UOnhW7R2USw" TargetMode="Externa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s://youtu.be/Npi9J_UEZhs" TargetMode="Externa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youtu.be/iQU5QU2o4FU" TargetMode="Externa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s://youtu.be/e0_ftHnDTg4" TargetMode="Externa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s://youtu.be/BuRXPLaka4E" TargetMode="External"/><Relationship Id="rId4"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youtu.be/t8hpy6KG3j4" TargetMode="Externa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hyperlink" Target="https://youtu.be/yXFHjDASCMA" TargetMode="Externa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5.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6.jpg"/><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0.jpg"/><Relationship Id="rId4" Type="http://schemas.openxmlformats.org/officeDocument/2006/relationships/image" Target="../media/image6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hyperlink" Target="https://www.youtube.com/watch?v=o3_iZLDVGSo"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mailto:mathieu.andro@pm.gouv.fr" TargetMode="External"/><Relationship Id="rId4" Type="http://schemas.openxmlformats.org/officeDocument/2006/relationships/hyperlink" Target="https://bibliotheque-numerique.fr" TargetMode="External"/><Relationship Id="rId5" Type="http://schemas.openxmlformats.org/officeDocument/2006/relationships/hyperlink" Target="https://tinyurl.com/msxs9u9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ph type="ctrTitle"/>
          </p:nvPr>
        </p:nvSpPr>
        <p:spPr>
          <a:xfrm>
            <a:off x="390525" y="1819275"/>
            <a:ext cx="8222100" cy="933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fr"/>
              <a:t>La veille, </a:t>
            </a:r>
            <a:r>
              <a:rPr lang="fr"/>
              <a:t>pilier</a:t>
            </a:r>
            <a:r>
              <a:rPr lang="fr"/>
              <a:t> de</a:t>
            </a:r>
            <a:endParaRPr/>
          </a:p>
          <a:p>
            <a:pPr indent="0" lvl="0" marL="0" rtl="0" algn="l">
              <a:spcBef>
                <a:spcPts val="0"/>
              </a:spcBef>
              <a:spcAft>
                <a:spcPts val="0"/>
              </a:spcAft>
              <a:buNone/>
            </a:pPr>
            <a:r>
              <a:rPr lang="fr"/>
              <a:t>l’Intelligence </a:t>
            </a:r>
            <a:r>
              <a:rPr lang="fr"/>
              <a:t>Économique</a:t>
            </a:r>
            <a:endParaRPr/>
          </a:p>
        </p:txBody>
      </p:sp>
      <p:sp>
        <p:nvSpPr>
          <p:cNvPr id="68" name="Google Shape;68;p13"/>
          <p:cNvSpPr txBox="1"/>
          <p:nvPr>
            <p:ph idx="1" type="subTitle"/>
          </p:nvPr>
        </p:nvSpPr>
        <p:spPr>
          <a:xfrm>
            <a:off x="499375" y="3687191"/>
            <a:ext cx="8222100" cy="11403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lang="fr"/>
              <a:t>IHEDN, 19 novembre 2024, 9 h - 12 h 30</a:t>
            </a:r>
            <a:endParaRPr/>
          </a:p>
          <a:p>
            <a:pPr indent="0" lvl="0" marL="0" rtl="0" algn="r">
              <a:spcBef>
                <a:spcPts val="0"/>
              </a:spcBef>
              <a:spcAft>
                <a:spcPts val="0"/>
              </a:spcAft>
              <a:buNone/>
            </a:pPr>
            <a:r>
              <a:rPr lang="fr"/>
              <a:t>Ecole Militaire, amphi Lacoste</a:t>
            </a:r>
            <a:endParaRPr/>
          </a:p>
          <a:p>
            <a:pPr indent="0" lvl="0" marL="0" rtl="0" algn="r">
              <a:lnSpc>
                <a:spcPct val="115000"/>
              </a:lnSpc>
              <a:spcBef>
                <a:spcPts val="0"/>
              </a:spcBef>
              <a:spcAft>
                <a:spcPts val="1200"/>
              </a:spcAft>
              <a:buNone/>
            </a:pPr>
            <a:r>
              <a:rPr lang="fr"/>
              <a:t>Diaporama : </a:t>
            </a:r>
            <a:r>
              <a:rPr lang="fr">
                <a:uFill>
                  <a:noFill/>
                </a:uFill>
                <a:hlinkClick r:id="rId3"/>
              </a:rPr>
              <a:t>https://tinyurl.com/msxs9u9v</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la collecte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Veille à la main vs automatisée</a:t>
            </a:r>
            <a:endParaRPr/>
          </a:p>
        </p:txBody>
      </p:sp>
      <p:pic>
        <p:nvPicPr>
          <p:cNvPr id="133" name="Google Shape;133;p23" title="Payssan.PNG"/>
          <p:cNvPicPr preferRelativeResize="0"/>
          <p:nvPr/>
        </p:nvPicPr>
        <p:blipFill>
          <a:blip r:embed="rId3">
            <a:alphaModFix/>
          </a:blip>
          <a:stretch>
            <a:fillRect/>
          </a:stretch>
        </p:blipFill>
        <p:spPr>
          <a:xfrm>
            <a:off x="517825" y="1734150"/>
            <a:ext cx="7899750" cy="3256649"/>
          </a:xfrm>
          <a:prstGeom prst="rect">
            <a:avLst/>
          </a:prstGeom>
          <a:noFill/>
          <a:ln>
            <a:noFill/>
          </a:ln>
        </p:spPr>
      </p:pic>
      <p:pic>
        <p:nvPicPr>
          <p:cNvPr descr="Fichier:Stabilo boss original.jpg — Wikipédia" id="134" name="Google Shape;134;p23"/>
          <p:cNvPicPr preferRelativeResize="0"/>
          <p:nvPr/>
        </p:nvPicPr>
        <p:blipFill>
          <a:blip r:embed="rId4">
            <a:alphaModFix/>
          </a:blip>
          <a:stretch>
            <a:fillRect/>
          </a:stretch>
        </p:blipFill>
        <p:spPr>
          <a:xfrm>
            <a:off x="808125" y="3586974"/>
            <a:ext cx="2304148" cy="12949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Les flux RSS</a:t>
            </a:r>
            <a:endParaRPr/>
          </a:p>
        </p:txBody>
      </p:sp>
      <p:pic>
        <p:nvPicPr>
          <p:cNvPr id="140" name="Google Shape;140;p24"/>
          <p:cNvPicPr preferRelativeResize="0"/>
          <p:nvPr/>
        </p:nvPicPr>
        <p:blipFill>
          <a:blip r:embed="rId3">
            <a:alphaModFix/>
          </a:blip>
          <a:stretch>
            <a:fillRect/>
          </a:stretch>
        </p:blipFill>
        <p:spPr>
          <a:xfrm>
            <a:off x="471900" y="1919075"/>
            <a:ext cx="6876727" cy="2898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Les agrégateurs de flux RSS</a:t>
            </a:r>
            <a:endParaRPr/>
          </a:p>
        </p:txBody>
      </p:sp>
      <p:pic>
        <p:nvPicPr>
          <p:cNvPr id="146" name="Google Shape;146;p25"/>
          <p:cNvPicPr preferRelativeResize="0"/>
          <p:nvPr/>
        </p:nvPicPr>
        <p:blipFill>
          <a:blip r:embed="rId3">
            <a:alphaModFix/>
          </a:blip>
          <a:stretch>
            <a:fillRect/>
          </a:stretch>
        </p:blipFill>
        <p:spPr>
          <a:xfrm>
            <a:off x="1588425" y="1778349"/>
            <a:ext cx="5878124" cy="3365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Les bouquets de sources</a:t>
            </a:r>
            <a:endParaRPr/>
          </a:p>
        </p:txBody>
      </p:sp>
      <p:pic>
        <p:nvPicPr>
          <p:cNvPr id="152" name="Google Shape;152;p26">
            <a:hlinkClick r:id="rId3"/>
          </p:cNvPr>
          <p:cNvPicPr preferRelativeResize="0"/>
          <p:nvPr/>
        </p:nvPicPr>
        <p:blipFill>
          <a:blip r:embed="rId4">
            <a:alphaModFix/>
          </a:blip>
          <a:stretch>
            <a:fillRect/>
          </a:stretch>
        </p:blipFill>
        <p:spPr>
          <a:xfrm>
            <a:off x="1715275" y="1866473"/>
            <a:ext cx="5540951" cy="3155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Identifier la sémantique avec la bibliométrie</a:t>
            </a:r>
            <a:endParaRPr/>
          </a:p>
        </p:txBody>
      </p:sp>
      <p:pic>
        <p:nvPicPr>
          <p:cNvPr id="158" name="Google Shape;158;p27"/>
          <p:cNvPicPr preferRelativeResize="0"/>
          <p:nvPr/>
        </p:nvPicPr>
        <p:blipFill>
          <a:blip r:embed="rId3">
            <a:alphaModFix/>
          </a:blip>
          <a:stretch>
            <a:fillRect/>
          </a:stretch>
        </p:blipFill>
        <p:spPr>
          <a:xfrm>
            <a:off x="4334325" y="1738675"/>
            <a:ext cx="2479346" cy="3332275"/>
          </a:xfrm>
          <a:prstGeom prst="rect">
            <a:avLst/>
          </a:prstGeom>
          <a:noFill/>
          <a:ln>
            <a:noFill/>
          </a:ln>
        </p:spPr>
      </p:pic>
      <p:pic>
        <p:nvPicPr>
          <p:cNvPr id="159" name="Google Shape;159;p27"/>
          <p:cNvPicPr preferRelativeResize="0"/>
          <p:nvPr/>
        </p:nvPicPr>
        <p:blipFill>
          <a:blip r:embed="rId4">
            <a:alphaModFix/>
          </a:blip>
          <a:stretch>
            <a:fillRect/>
          </a:stretch>
        </p:blipFill>
        <p:spPr>
          <a:xfrm>
            <a:off x="76225" y="2446200"/>
            <a:ext cx="3543974" cy="1728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8"/>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Les sources spécifiques / “bavardes”</a:t>
            </a:r>
            <a:endParaRPr/>
          </a:p>
        </p:txBody>
      </p:sp>
      <p:pic>
        <p:nvPicPr>
          <p:cNvPr id="165" name="Google Shape;165;p28"/>
          <p:cNvPicPr preferRelativeResize="0"/>
          <p:nvPr/>
        </p:nvPicPr>
        <p:blipFill>
          <a:blip r:embed="rId3">
            <a:alphaModFix/>
          </a:blip>
          <a:stretch>
            <a:fillRect/>
          </a:stretch>
        </p:blipFill>
        <p:spPr>
          <a:xfrm>
            <a:off x="1181175" y="1964425"/>
            <a:ext cx="6059699" cy="3041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9"/>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Les limites des flux RSS</a:t>
            </a:r>
            <a:endParaRPr/>
          </a:p>
        </p:txBody>
      </p:sp>
      <p:sp>
        <p:nvSpPr>
          <p:cNvPr id="171" name="Google Shape;171;p29"/>
          <p:cNvSpPr txBox="1"/>
          <p:nvPr>
            <p:ph idx="1" type="body"/>
          </p:nvPr>
        </p:nvSpPr>
        <p:spPr>
          <a:xfrm>
            <a:off x="471900" y="1919075"/>
            <a:ext cx="5053200" cy="271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Modèle économique de l’économie de l’attention vs chronologie des RSS</a:t>
            </a:r>
            <a:endParaRPr/>
          </a:p>
          <a:p>
            <a:pPr indent="-342900" lvl="0" marL="457200" rtl="0" algn="l">
              <a:spcBef>
                <a:spcPts val="0"/>
              </a:spcBef>
              <a:spcAft>
                <a:spcPts val="0"/>
              </a:spcAft>
              <a:buSzPts val="1800"/>
              <a:buChar char="●"/>
            </a:pPr>
            <a:r>
              <a:rPr lang="fr"/>
              <a:t>Échantillons</a:t>
            </a:r>
            <a:r>
              <a:rPr lang="fr"/>
              <a:t> de contenus</a:t>
            </a:r>
            <a:endParaRPr/>
          </a:p>
          <a:p>
            <a:pPr indent="-342900" lvl="0" marL="457200" rtl="0" algn="l">
              <a:spcBef>
                <a:spcPts val="0"/>
              </a:spcBef>
              <a:spcAft>
                <a:spcPts val="0"/>
              </a:spcAft>
              <a:buSzPts val="1800"/>
              <a:buChar char="●"/>
            </a:pPr>
            <a:r>
              <a:rPr lang="fr"/>
              <a:t>Logins et mots de passe</a:t>
            </a:r>
            <a:endParaRPr/>
          </a:p>
          <a:p>
            <a:pPr indent="-342900" lvl="0" marL="457200" rtl="0" algn="l">
              <a:spcBef>
                <a:spcPts val="0"/>
              </a:spcBef>
              <a:spcAft>
                <a:spcPts val="0"/>
              </a:spcAft>
              <a:buSzPts val="1800"/>
              <a:buChar char="●"/>
            </a:pPr>
            <a:r>
              <a:rPr lang="fr"/>
              <a:t>Audiovisuel</a:t>
            </a:r>
            <a:endParaRPr/>
          </a:p>
        </p:txBody>
      </p:sp>
      <p:pic>
        <p:nvPicPr>
          <p:cNvPr descr="File:Rss-feed.svg - Wikimedia Commons" id="172" name="Google Shape;172;p29"/>
          <p:cNvPicPr preferRelativeResize="0"/>
          <p:nvPr/>
        </p:nvPicPr>
        <p:blipFill>
          <a:blip r:embed="rId3">
            <a:alphaModFix/>
          </a:blip>
          <a:stretch>
            <a:fillRect/>
          </a:stretch>
        </p:blipFill>
        <p:spPr>
          <a:xfrm>
            <a:off x="5857100" y="2042575"/>
            <a:ext cx="2783427" cy="27834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0"/>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Des robots crawlers</a:t>
            </a:r>
            <a:endParaRPr/>
          </a:p>
        </p:txBody>
      </p:sp>
      <p:sp>
        <p:nvSpPr>
          <p:cNvPr id="178" name="Google Shape;178;p30"/>
          <p:cNvSpPr txBox="1"/>
          <p:nvPr/>
        </p:nvSpPr>
        <p:spPr>
          <a:xfrm>
            <a:off x="5980500" y="4118550"/>
            <a:ext cx="3163500" cy="8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179" name="Google Shape;179;p30">
            <a:hlinkClick r:id="rId3"/>
          </p:cNvPr>
          <p:cNvPicPr preferRelativeResize="0"/>
          <p:nvPr/>
        </p:nvPicPr>
        <p:blipFill>
          <a:blip r:embed="rId4">
            <a:alphaModFix/>
          </a:blip>
          <a:stretch>
            <a:fillRect/>
          </a:stretch>
        </p:blipFill>
        <p:spPr>
          <a:xfrm>
            <a:off x="1240975" y="1771825"/>
            <a:ext cx="5675699" cy="31993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Le speech to text</a:t>
            </a:r>
            <a:endParaRPr/>
          </a:p>
        </p:txBody>
      </p:sp>
      <p:pic>
        <p:nvPicPr>
          <p:cNvPr id="185" name="Google Shape;185;p31"/>
          <p:cNvPicPr preferRelativeResize="0"/>
          <p:nvPr/>
        </p:nvPicPr>
        <p:blipFill>
          <a:blip r:embed="rId3">
            <a:alphaModFix/>
          </a:blip>
          <a:stretch>
            <a:fillRect/>
          </a:stretch>
        </p:blipFill>
        <p:spPr>
          <a:xfrm>
            <a:off x="1777350" y="1994113"/>
            <a:ext cx="2962275" cy="2809875"/>
          </a:xfrm>
          <a:prstGeom prst="rect">
            <a:avLst/>
          </a:prstGeom>
          <a:noFill/>
          <a:ln>
            <a:noFill/>
          </a:ln>
        </p:spPr>
      </p:pic>
      <p:sp>
        <p:nvSpPr>
          <p:cNvPr id="186" name="Google Shape;186;p31"/>
          <p:cNvSpPr txBox="1"/>
          <p:nvPr/>
        </p:nvSpPr>
        <p:spPr>
          <a:xfrm>
            <a:off x="5198675" y="3466800"/>
            <a:ext cx="3156900" cy="8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u="sng">
                <a:solidFill>
                  <a:schemeClr val="hlink"/>
                </a:solidFill>
                <a:latin typeface="Roboto"/>
                <a:ea typeface="Roboto"/>
                <a:cs typeface="Roboto"/>
                <a:sym typeface="Roboto"/>
                <a:hlinkClick r:id="rId4"/>
              </a:rPr>
              <a:t>https://filmot.com</a:t>
            </a:r>
            <a:r>
              <a:rPr lang="fr" sz="1800">
                <a:solidFill>
                  <a:schemeClr val="lt2"/>
                </a:solidFill>
                <a:latin typeface="Roboto"/>
                <a:ea typeface="Roboto"/>
                <a:cs typeface="Roboto"/>
                <a:sym typeface="Roboto"/>
              </a:rPr>
              <a:t> </a:t>
            </a:r>
            <a:endParaRPr sz="1800">
              <a:solidFill>
                <a:schemeClr val="lt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4"/>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fr"/>
              <a:t>Comment développer une veille efficiente et collaborative pour les services du Premier ministre ?</a:t>
            </a:r>
            <a:endParaRPr/>
          </a:p>
        </p:txBody>
      </p:sp>
      <p:pic>
        <p:nvPicPr>
          <p:cNvPr id="74" name="Google Shape;74;p14"/>
          <p:cNvPicPr preferRelativeResize="0"/>
          <p:nvPr/>
        </p:nvPicPr>
        <p:blipFill>
          <a:blip r:embed="rId3">
            <a:alphaModFix/>
          </a:blip>
          <a:stretch>
            <a:fillRect/>
          </a:stretch>
        </p:blipFill>
        <p:spPr>
          <a:xfrm>
            <a:off x="1186225" y="1718625"/>
            <a:ext cx="6469225" cy="3332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la curation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3"/>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La curation</a:t>
            </a:r>
            <a:endParaRPr/>
          </a:p>
        </p:txBody>
      </p:sp>
      <p:sp>
        <p:nvSpPr>
          <p:cNvPr id="197" name="Google Shape;197;p33"/>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Faire preuve du discernement</a:t>
            </a:r>
            <a:endParaRPr/>
          </a:p>
          <a:p>
            <a:pPr indent="-342900" lvl="0" marL="457200" rtl="0" algn="l">
              <a:spcBef>
                <a:spcPts val="0"/>
              </a:spcBef>
              <a:spcAft>
                <a:spcPts val="0"/>
              </a:spcAft>
              <a:buSzPts val="1800"/>
              <a:buChar char="●"/>
            </a:pPr>
            <a:r>
              <a:rPr lang="fr"/>
              <a:t>Ne pas faire du travail de robot</a:t>
            </a:r>
            <a:endParaRPr/>
          </a:p>
          <a:p>
            <a:pPr indent="-342900" lvl="0" marL="457200" rtl="0" algn="l">
              <a:spcBef>
                <a:spcPts val="0"/>
              </a:spcBef>
              <a:spcAft>
                <a:spcPts val="0"/>
              </a:spcAft>
              <a:buSzPts val="1800"/>
              <a:buChar char="●"/>
            </a:pPr>
            <a:r>
              <a:rPr lang="fr"/>
              <a:t>La curation par Machine Learning</a:t>
            </a:r>
            <a:endParaRPr/>
          </a:p>
        </p:txBody>
      </p:sp>
      <p:pic>
        <p:nvPicPr>
          <p:cNvPr descr="File:TempsModernesTrailer2.jpg - Wikipedia" id="198" name="Google Shape;198;p33"/>
          <p:cNvPicPr preferRelativeResize="0"/>
          <p:nvPr/>
        </p:nvPicPr>
        <p:blipFill>
          <a:blip r:embed="rId3">
            <a:alphaModFix/>
          </a:blip>
          <a:stretch>
            <a:fillRect/>
          </a:stretch>
        </p:blipFill>
        <p:spPr>
          <a:xfrm>
            <a:off x="5013356" y="1959888"/>
            <a:ext cx="3507245" cy="2628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4"/>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la diffusion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Le pluggin WordPress Feedzy</a:t>
            </a:r>
            <a:endParaRPr/>
          </a:p>
        </p:txBody>
      </p:sp>
      <p:pic>
        <p:nvPicPr>
          <p:cNvPr id="209" name="Google Shape;209;p35">
            <a:hlinkClick r:id="rId3"/>
          </p:cNvPr>
          <p:cNvPicPr preferRelativeResize="0"/>
          <p:nvPr/>
        </p:nvPicPr>
        <p:blipFill>
          <a:blip r:embed="rId4">
            <a:alphaModFix/>
          </a:blip>
          <a:stretch>
            <a:fillRect/>
          </a:stretch>
        </p:blipFill>
        <p:spPr>
          <a:xfrm>
            <a:off x="1770350" y="2001600"/>
            <a:ext cx="5353050" cy="2990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Diffuser via une plateforme de veille</a:t>
            </a:r>
            <a:endParaRPr/>
          </a:p>
        </p:txBody>
      </p:sp>
      <p:pic>
        <p:nvPicPr>
          <p:cNvPr id="215" name="Google Shape;215;p36"/>
          <p:cNvPicPr preferRelativeResize="0"/>
          <p:nvPr/>
        </p:nvPicPr>
        <p:blipFill>
          <a:blip r:embed="rId3">
            <a:alphaModFix/>
          </a:blip>
          <a:stretch>
            <a:fillRect/>
          </a:stretch>
        </p:blipFill>
        <p:spPr>
          <a:xfrm>
            <a:off x="889775" y="1919075"/>
            <a:ext cx="5794200" cy="2856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Les plateformes de veille</a:t>
            </a:r>
            <a:endParaRPr/>
          </a:p>
        </p:txBody>
      </p:sp>
      <p:pic>
        <p:nvPicPr>
          <p:cNvPr id="221" name="Google Shape;221;p37"/>
          <p:cNvPicPr preferRelativeResize="0"/>
          <p:nvPr/>
        </p:nvPicPr>
        <p:blipFill>
          <a:blip r:embed="rId3">
            <a:alphaModFix/>
          </a:blip>
          <a:stretch>
            <a:fillRect/>
          </a:stretch>
        </p:blipFill>
        <p:spPr>
          <a:xfrm>
            <a:off x="1815050" y="1751950"/>
            <a:ext cx="4384226" cy="33316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8"/>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Les plateformes de veille</a:t>
            </a:r>
            <a:endParaRPr/>
          </a:p>
        </p:txBody>
      </p:sp>
      <p:pic>
        <p:nvPicPr>
          <p:cNvPr id="227" name="Google Shape;227;p38"/>
          <p:cNvPicPr preferRelativeResize="0"/>
          <p:nvPr/>
        </p:nvPicPr>
        <p:blipFill>
          <a:blip r:embed="rId3">
            <a:alphaModFix/>
          </a:blip>
          <a:stretch>
            <a:fillRect/>
          </a:stretch>
        </p:blipFill>
        <p:spPr>
          <a:xfrm>
            <a:off x="514600" y="1942350"/>
            <a:ext cx="8029575" cy="1743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9"/>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plateformes-de-veille.org</a:t>
            </a:r>
            <a:endParaRPr/>
          </a:p>
        </p:txBody>
      </p:sp>
      <p:pic>
        <p:nvPicPr>
          <p:cNvPr id="233" name="Google Shape;233;p39"/>
          <p:cNvPicPr preferRelativeResize="0"/>
          <p:nvPr/>
        </p:nvPicPr>
        <p:blipFill>
          <a:blip r:embed="rId3">
            <a:alphaModFix/>
          </a:blip>
          <a:stretch>
            <a:fillRect/>
          </a:stretch>
        </p:blipFill>
        <p:spPr>
          <a:xfrm>
            <a:off x="5197075" y="700000"/>
            <a:ext cx="3946924" cy="4044349"/>
          </a:xfrm>
          <a:prstGeom prst="rect">
            <a:avLst/>
          </a:prstGeom>
          <a:noFill/>
          <a:ln>
            <a:noFill/>
          </a:ln>
        </p:spPr>
      </p:pic>
      <p:pic>
        <p:nvPicPr>
          <p:cNvPr id="234" name="Google Shape;234;p39"/>
          <p:cNvPicPr preferRelativeResize="0"/>
          <p:nvPr/>
        </p:nvPicPr>
        <p:blipFill>
          <a:blip r:embed="rId4">
            <a:alphaModFix/>
          </a:blip>
          <a:stretch>
            <a:fillRect/>
          </a:stretch>
        </p:blipFill>
        <p:spPr>
          <a:xfrm>
            <a:off x="1070825" y="1725075"/>
            <a:ext cx="2286400" cy="3306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0"/>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la veille collaborative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1"/>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La veille collaborative</a:t>
            </a:r>
            <a:endParaRPr/>
          </a:p>
        </p:txBody>
      </p:sp>
      <p:sp>
        <p:nvSpPr>
          <p:cNvPr id="245" name="Google Shape;245;p41"/>
          <p:cNvSpPr txBox="1"/>
          <p:nvPr>
            <p:ph idx="1" type="body"/>
          </p:nvPr>
        </p:nvSpPr>
        <p:spPr>
          <a:xfrm>
            <a:off x="471900" y="1919075"/>
            <a:ext cx="2498100" cy="1454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Web 2.0</a:t>
            </a:r>
            <a:endParaRPr/>
          </a:p>
          <a:p>
            <a:pPr indent="-342900" lvl="0" marL="457200" rtl="0" algn="l">
              <a:spcBef>
                <a:spcPts val="0"/>
              </a:spcBef>
              <a:spcAft>
                <a:spcPts val="0"/>
              </a:spcAft>
              <a:buSzPts val="1800"/>
              <a:buChar char="-"/>
            </a:pPr>
            <a:r>
              <a:rPr lang="fr"/>
              <a:t>Cellule de veille</a:t>
            </a:r>
            <a:endParaRPr/>
          </a:p>
          <a:p>
            <a:pPr indent="-342900" lvl="0" marL="457200" rtl="0" algn="l">
              <a:spcBef>
                <a:spcPts val="0"/>
              </a:spcBef>
              <a:spcAft>
                <a:spcPts val="0"/>
              </a:spcAft>
              <a:buSzPts val="1800"/>
              <a:buChar char="-"/>
            </a:pPr>
            <a:r>
              <a:rPr lang="fr"/>
              <a:t>La veille, c’est l’affaire de tous</a:t>
            </a:r>
            <a:endParaRPr/>
          </a:p>
        </p:txBody>
      </p:sp>
      <p:pic>
        <p:nvPicPr>
          <p:cNvPr id="246" name="Google Shape;246;p41" title="Images Gratuites : main, arbre, herbe, gens, plante, feuille ..."/>
          <p:cNvPicPr preferRelativeResize="0"/>
          <p:nvPr/>
        </p:nvPicPr>
        <p:blipFill>
          <a:blip r:embed="rId3">
            <a:alphaModFix/>
          </a:blip>
          <a:stretch>
            <a:fillRect/>
          </a:stretch>
        </p:blipFill>
        <p:spPr>
          <a:xfrm>
            <a:off x="4181400" y="1949100"/>
            <a:ext cx="3533527" cy="26501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5"/>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fr"/>
              <a:t>Le réseau de veille des SPM, un réseau ouvert</a:t>
            </a:r>
            <a:endParaRPr/>
          </a:p>
        </p:txBody>
      </p:sp>
      <p:pic>
        <p:nvPicPr>
          <p:cNvPr id="80" name="Google Shape;80;p15"/>
          <p:cNvPicPr preferRelativeResize="0"/>
          <p:nvPr/>
        </p:nvPicPr>
        <p:blipFill>
          <a:blip r:embed="rId3">
            <a:alphaModFix/>
          </a:blip>
          <a:stretch>
            <a:fillRect/>
          </a:stretch>
        </p:blipFill>
        <p:spPr>
          <a:xfrm>
            <a:off x="2361425" y="1758625"/>
            <a:ext cx="4443034" cy="3332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2"/>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Modèle de fonctionnement</a:t>
            </a:r>
            <a:endParaRPr/>
          </a:p>
        </p:txBody>
      </p:sp>
      <p:sp>
        <p:nvSpPr>
          <p:cNvPr id="252" name="Google Shape;252;p42"/>
          <p:cNvSpPr txBox="1"/>
          <p:nvPr>
            <p:ph idx="1" type="body"/>
          </p:nvPr>
        </p:nvSpPr>
        <p:spPr>
          <a:xfrm>
            <a:off x="949600" y="1743475"/>
            <a:ext cx="6321600" cy="34533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Clr>
                <a:schemeClr val="dk2"/>
              </a:buClr>
              <a:buSzPts val="1100"/>
              <a:buFont typeface="Arial"/>
              <a:buNone/>
            </a:pPr>
            <a:r>
              <a:rPr lang="fr" sz="2000">
                <a:latin typeface="Calibri"/>
                <a:ea typeface="Calibri"/>
                <a:cs typeface="Calibri"/>
                <a:sym typeface="Calibri"/>
              </a:rPr>
              <a:t>L’usager est à la fois consommateur et producteur de la veille</a:t>
            </a:r>
            <a:endParaRPr sz="2000">
              <a:latin typeface="Calibri"/>
              <a:ea typeface="Calibri"/>
              <a:cs typeface="Calibri"/>
              <a:sym typeface="Calibri"/>
            </a:endParaRPr>
          </a:p>
          <a:p>
            <a:pPr indent="0" lvl="0" marL="0" rtl="0" algn="l">
              <a:spcBef>
                <a:spcPts val="0"/>
              </a:spcBef>
              <a:spcAft>
                <a:spcPts val="1200"/>
              </a:spcAft>
              <a:buNone/>
            </a:pPr>
            <a:r>
              <a:t/>
            </a:r>
            <a:endParaRPr/>
          </a:p>
        </p:txBody>
      </p:sp>
      <p:graphicFrame>
        <p:nvGraphicFramePr>
          <p:cNvPr id="253" name="Google Shape;253;p42"/>
          <p:cNvGraphicFramePr/>
          <p:nvPr/>
        </p:nvGraphicFramePr>
        <p:xfrm>
          <a:off x="2267675" y="2694325"/>
          <a:ext cx="3000000" cy="3000000"/>
        </p:xfrm>
        <a:graphic>
          <a:graphicData uri="http://schemas.openxmlformats.org/drawingml/2006/table">
            <a:tbl>
              <a:tblPr>
                <a:noFill/>
                <a:tableStyleId>{A29CFE86-CDE9-4E54-B1E5-071FC2F43124}</a:tableStyleId>
              </a:tblPr>
              <a:tblGrid>
                <a:gridCol w="2206600"/>
                <a:gridCol w="2256375"/>
              </a:tblGrid>
              <a:tr h="381000">
                <a:tc>
                  <a:txBody>
                    <a:bodyPr/>
                    <a:lstStyle/>
                    <a:p>
                      <a:pPr indent="0" lvl="0" marL="0" rtl="0" algn="l">
                        <a:spcBef>
                          <a:spcPts val="0"/>
                        </a:spcBef>
                        <a:spcAft>
                          <a:spcPts val="0"/>
                        </a:spcAft>
                        <a:buNone/>
                      </a:pPr>
                      <a:r>
                        <a:rPr lang="fr" sz="2000"/>
                        <a:t>amateur </a:t>
                      </a:r>
                      <a:endParaRPr sz="2000"/>
                    </a:p>
                  </a:txBody>
                  <a:tcPr marT="91425" marB="91425" marR="91425" marL="91425"/>
                </a:tc>
                <a:tc>
                  <a:txBody>
                    <a:bodyPr/>
                    <a:lstStyle/>
                    <a:p>
                      <a:pPr indent="0" lvl="0" marL="0" rtl="0" algn="l">
                        <a:spcBef>
                          <a:spcPts val="0"/>
                        </a:spcBef>
                        <a:spcAft>
                          <a:spcPts val="0"/>
                        </a:spcAft>
                        <a:buNone/>
                      </a:pPr>
                      <a:r>
                        <a:rPr lang="fr" sz="2000"/>
                        <a:t>expert </a:t>
                      </a:r>
                      <a:endParaRPr sz="2000"/>
                    </a:p>
                  </a:txBody>
                  <a:tcPr marT="91425" marB="91425" marR="91425" marL="91425"/>
                </a:tc>
              </a:tr>
              <a:tr h="381000">
                <a:tc>
                  <a:txBody>
                    <a:bodyPr/>
                    <a:lstStyle/>
                    <a:p>
                      <a:pPr indent="0" lvl="0" marL="0" rtl="0" algn="l">
                        <a:spcBef>
                          <a:spcPts val="0"/>
                        </a:spcBef>
                        <a:spcAft>
                          <a:spcPts val="0"/>
                        </a:spcAft>
                        <a:buClr>
                          <a:srgbClr val="F55E61"/>
                        </a:buClr>
                        <a:buSzPts val="1100"/>
                        <a:buFont typeface="Arial"/>
                        <a:buNone/>
                      </a:pPr>
                      <a:r>
                        <a:rPr lang="fr" sz="2000"/>
                        <a:t>lecture</a:t>
                      </a:r>
                      <a:endParaRPr sz="2000"/>
                    </a:p>
                  </a:txBody>
                  <a:tcPr marT="91425" marB="91425" marR="91425" marL="91425"/>
                </a:tc>
                <a:tc>
                  <a:txBody>
                    <a:bodyPr/>
                    <a:lstStyle/>
                    <a:p>
                      <a:pPr indent="0" lvl="0" marL="0" rtl="0" algn="l">
                        <a:spcBef>
                          <a:spcPts val="0"/>
                        </a:spcBef>
                        <a:spcAft>
                          <a:spcPts val="0"/>
                        </a:spcAft>
                        <a:buClr>
                          <a:srgbClr val="F55E61"/>
                        </a:buClr>
                        <a:buSzPts val="1100"/>
                        <a:buFont typeface="Arial"/>
                        <a:buNone/>
                      </a:pPr>
                      <a:r>
                        <a:rPr lang="fr" sz="2000"/>
                        <a:t>écriture</a:t>
                      </a:r>
                      <a:endParaRPr sz="2000"/>
                    </a:p>
                  </a:txBody>
                  <a:tcPr marT="91425" marB="91425" marR="91425" marL="91425"/>
                </a:tc>
              </a:tr>
              <a:tr h="381000">
                <a:tc>
                  <a:txBody>
                    <a:bodyPr/>
                    <a:lstStyle/>
                    <a:p>
                      <a:pPr indent="0" lvl="0" marL="0" rtl="0" algn="l">
                        <a:spcBef>
                          <a:spcPts val="0"/>
                        </a:spcBef>
                        <a:spcAft>
                          <a:spcPts val="0"/>
                        </a:spcAft>
                        <a:buNone/>
                      </a:pPr>
                      <a:r>
                        <a:rPr b="1" lang="fr" sz="2000"/>
                        <a:t>consommation</a:t>
                      </a:r>
                      <a:endParaRPr b="1" sz="2000"/>
                    </a:p>
                  </a:txBody>
                  <a:tcPr marT="91425" marB="91425" marR="91425" marL="91425"/>
                </a:tc>
                <a:tc>
                  <a:txBody>
                    <a:bodyPr/>
                    <a:lstStyle/>
                    <a:p>
                      <a:pPr indent="0" lvl="0" marL="0" rtl="0" algn="l">
                        <a:spcBef>
                          <a:spcPts val="0"/>
                        </a:spcBef>
                        <a:spcAft>
                          <a:spcPts val="0"/>
                        </a:spcAft>
                        <a:buNone/>
                      </a:pPr>
                      <a:r>
                        <a:rPr b="1" lang="fr" sz="2000"/>
                        <a:t>production</a:t>
                      </a:r>
                      <a:endParaRPr b="1" sz="2000"/>
                    </a:p>
                  </a:txBody>
                  <a:tcPr marT="91425" marB="91425" marR="91425" marL="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3"/>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Les silos informationnels</a:t>
            </a:r>
            <a:endParaRPr/>
          </a:p>
        </p:txBody>
      </p:sp>
      <p:sp>
        <p:nvSpPr>
          <p:cNvPr id="259" name="Google Shape;259;p43"/>
          <p:cNvSpPr txBox="1"/>
          <p:nvPr>
            <p:ph idx="1" type="body"/>
          </p:nvPr>
        </p:nvSpPr>
        <p:spPr>
          <a:xfrm>
            <a:off x="471900" y="1786275"/>
            <a:ext cx="23052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Rétention d’information ?</a:t>
            </a:r>
            <a:endParaRPr/>
          </a:p>
          <a:p>
            <a:pPr indent="-342900" lvl="0" marL="457200" rtl="0" algn="l">
              <a:spcBef>
                <a:spcPts val="0"/>
              </a:spcBef>
              <a:spcAft>
                <a:spcPts val="0"/>
              </a:spcAft>
              <a:buSzPts val="1800"/>
              <a:buChar char="-"/>
            </a:pPr>
            <a:r>
              <a:rPr lang="fr"/>
              <a:t>Rivalités / concurrences</a:t>
            </a:r>
            <a:endParaRPr/>
          </a:p>
          <a:p>
            <a:pPr indent="-342900" lvl="0" marL="457200" rtl="0" algn="l">
              <a:spcBef>
                <a:spcPts val="0"/>
              </a:spcBef>
              <a:spcAft>
                <a:spcPts val="0"/>
              </a:spcAft>
              <a:buSzPts val="1800"/>
              <a:buChar char="-"/>
            </a:pPr>
            <a:r>
              <a:rPr lang="fr"/>
              <a:t>Honte de soi ?</a:t>
            </a:r>
            <a:endParaRPr/>
          </a:p>
          <a:p>
            <a:pPr indent="-342900" lvl="0" marL="457200" rtl="0" algn="l">
              <a:spcBef>
                <a:spcPts val="0"/>
              </a:spcBef>
              <a:spcAft>
                <a:spcPts val="0"/>
              </a:spcAft>
              <a:buSzPts val="1800"/>
              <a:buChar char="-"/>
            </a:pPr>
            <a:r>
              <a:rPr lang="fr"/>
              <a:t>Peur de disparaître ?</a:t>
            </a:r>
            <a:endParaRPr/>
          </a:p>
          <a:p>
            <a:pPr indent="-342900" lvl="0" marL="457200" rtl="0" algn="l">
              <a:spcBef>
                <a:spcPts val="0"/>
              </a:spcBef>
              <a:spcAft>
                <a:spcPts val="0"/>
              </a:spcAft>
              <a:buSzPts val="1800"/>
              <a:buChar char="-"/>
            </a:pPr>
            <a:r>
              <a:rPr lang="fr"/>
              <a:t>Résistance au changement ?</a:t>
            </a:r>
            <a:endParaRPr/>
          </a:p>
        </p:txBody>
      </p:sp>
      <p:pic>
        <p:nvPicPr>
          <p:cNvPr id="260" name="Google Shape;260;p43" title="silos | silos | Doc Searls | Flickr"/>
          <p:cNvPicPr preferRelativeResize="0"/>
          <p:nvPr/>
        </p:nvPicPr>
        <p:blipFill>
          <a:blip r:embed="rId3">
            <a:alphaModFix/>
          </a:blip>
          <a:stretch>
            <a:fillRect/>
          </a:stretch>
        </p:blipFill>
        <p:spPr>
          <a:xfrm>
            <a:off x="3141300" y="2131000"/>
            <a:ext cx="4406126" cy="2230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Taxonomie des motivations</a:t>
            </a:r>
            <a:endParaRPr/>
          </a:p>
        </p:txBody>
      </p:sp>
      <p:pic>
        <p:nvPicPr>
          <p:cNvPr descr="Motivations_SciencesCitoyennes.png" id="266" name="Google Shape;266;p44"/>
          <p:cNvPicPr preferRelativeResize="0"/>
          <p:nvPr/>
        </p:nvPicPr>
        <p:blipFill>
          <a:blip r:embed="rId3">
            <a:alphaModFix/>
          </a:blip>
          <a:stretch>
            <a:fillRect/>
          </a:stretch>
        </p:blipFill>
        <p:spPr>
          <a:xfrm>
            <a:off x="731550" y="1661400"/>
            <a:ext cx="7004750" cy="3482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5"/>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la sagesse des foules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La sagesse des foules</a:t>
            </a:r>
            <a:endParaRPr/>
          </a:p>
        </p:txBody>
      </p:sp>
      <p:pic>
        <p:nvPicPr>
          <p:cNvPr id="277" name="Google Shape;277;p46" title="Fichier:Sir Francis Galton by Charles Wellington Furse.jpg — Wikipédia"/>
          <p:cNvPicPr preferRelativeResize="0"/>
          <p:nvPr/>
        </p:nvPicPr>
        <p:blipFill>
          <a:blip r:embed="rId3">
            <a:alphaModFix/>
          </a:blip>
          <a:stretch>
            <a:fillRect/>
          </a:stretch>
        </p:blipFill>
        <p:spPr>
          <a:xfrm>
            <a:off x="1478375" y="1779500"/>
            <a:ext cx="3231223" cy="3300500"/>
          </a:xfrm>
          <a:prstGeom prst="rect">
            <a:avLst/>
          </a:prstGeom>
          <a:noFill/>
          <a:ln>
            <a:noFill/>
          </a:ln>
        </p:spPr>
      </p:pic>
      <p:sp>
        <p:nvSpPr>
          <p:cNvPr id="278" name="Google Shape;278;p46"/>
          <p:cNvSpPr txBox="1"/>
          <p:nvPr/>
        </p:nvSpPr>
        <p:spPr>
          <a:xfrm>
            <a:off x="5026325" y="2369150"/>
            <a:ext cx="3882600" cy="1687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fr" sz="2200"/>
              <a:t>En 1893, Francis Galton : concours pour deviner le poids d’un boeuf</a:t>
            </a:r>
            <a:endParaRPr sz="1800">
              <a:solidFill>
                <a:schemeClr val="lt2"/>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Intelligence collective et géopolitique</a:t>
            </a:r>
            <a:endParaRPr/>
          </a:p>
        </p:txBody>
      </p:sp>
      <p:pic>
        <p:nvPicPr>
          <p:cNvPr descr="File:Santi di Tito - Niccolo Machiavelli's portrait.jpg" id="284" name="Google Shape;284;p47"/>
          <p:cNvPicPr preferRelativeResize="0"/>
          <p:nvPr/>
        </p:nvPicPr>
        <p:blipFill>
          <a:blip r:embed="rId3">
            <a:alphaModFix/>
          </a:blip>
          <a:stretch>
            <a:fillRect/>
          </a:stretch>
        </p:blipFill>
        <p:spPr>
          <a:xfrm>
            <a:off x="6780250" y="2006300"/>
            <a:ext cx="2192875" cy="2432475"/>
          </a:xfrm>
          <a:prstGeom prst="rect">
            <a:avLst/>
          </a:prstGeom>
          <a:noFill/>
          <a:ln>
            <a:noFill/>
          </a:ln>
        </p:spPr>
      </p:pic>
      <p:sp>
        <p:nvSpPr>
          <p:cNvPr id="285" name="Google Shape;285;p47"/>
          <p:cNvSpPr/>
          <p:nvPr/>
        </p:nvSpPr>
        <p:spPr>
          <a:xfrm>
            <a:off x="544125" y="2106075"/>
            <a:ext cx="5952900" cy="30375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None/>
            </a:pPr>
            <a:r>
              <a:rPr b="1" lang="fr" sz="2200">
                <a:latin typeface="Calibri"/>
                <a:ea typeface="Calibri"/>
                <a:cs typeface="Calibri"/>
                <a:sym typeface="Calibri"/>
              </a:rPr>
              <a:t>2011 : Good judgement project.</a:t>
            </a:r>
            <a:endParaRPr b="1" sz="2200">
              <a:latin typeface="Calibri"/>
              <a:ea typeface="Calibri"/>
              <a:cs typeface="Calibri"/>
              <a:sym typeface="Calibri"/>
            </a:endParaRPr>
          </a:p>
          <a:p>
            <a:pPr indent="0" lvl="0" marL="0" marR="0" rtl="0" algn="just">
              <a:lnSpc>
                <a:spcPct val="100000"/>
              </a:lnSpc>
              <a:spcBef>
                <a:spcPts val="0"/>
              </a:spcBef>
              <a:spcAft>
                <a:spcPts val="0"/>
              </a:spcAft>
              <a:buNone/>
            </a:pPr>
            <a:r>
              <a:t/>
            </a:r>
            <a:endParaRPr sz="600">
              <a:latin typeface="Calibri"/>
              <a:ea typeface="Calibri"/>
              <a:cs typeface="Calibri"/>
              <a:sym typeface="Calibri"/>
            </a:endParaRPr>
          </a:p>
          <a:p>
            <a:pPr indent="0" lvl="0" marL="0" marR="0" rtl="0" algn="just">
              <a:lnSpc>
                <a:spcPct val="100000"/>
              </a:lnSpc>
              <a:spcBef>
                <a:spcPts val="0"/>
              </a:spcBef>
              <a:spcAft>
                <a:spcPts val="0"/>
              </a:spcAft>
              <a:buNone/>
            </a:pPr>
            <a:r>
              <a:rPr lang="fr" sz="2200">
                <a:latin typeface="Calibri"/>
                <a:ea typeface="Calibri"/>
                <a:cs typeface="Calibri"/>
                <a:sym typeface="Calibri"/>
              </a:rPr>
              <a:t>“</a:t>
            </a:r>
            <a:r>
              <a:rPr i="1" lang="fr" sz="2200">
                <a:latin typeface="Calibri"/>
                <a:ea typeface="Calibri"/>
                <a:cs typeface="Calibri"/>
                <a:sym typeface="Calibri"/>
              </a:rPr>
              <a:t>Ce n’est pas sans raison qu’on dit que la voix du peuple est la voix de Dieu. On voit l’opinion publique pronostiquer les événements d’une manière si merveilleuse, qu’on dirait que le peuple est doué de la faculté occulte de prévoir et les biens et les maux. Quant à la manière de juger, on le voit bien rarement se tromper.</a:t>
            </a:r>
            <a:r>
              <a:rPr lang="fr" sz="2200">
                <a:latin typeface="Calibri"/>
                <a:ea typeface="Calibri"/>
                <a:cs typeface="Calibri"/>
                <a:sym typeface="Calibri"/>
              </a:rPr>
              <a:t>” (Machiavel)</a:t>
            </a:r>
            <a:endParaRPr sz="2200">
              <a:solidFill>
                <a:srgbClr val="595959"/>
              </a:solidFill>
              <a:latin typeface="Calibri"/>
              <a:ea typeface="Calibri"/>
              <a:cs typeface="Calibri"/>
              <a:sym typeface="Calibri"/>
            </a:endParaRPr>
          </a:p>
        </p:txBody>
      </p:sp>
      <p:sp>
        <p:nvSpPr>
          <p:cNvPr id="286" name="Google Shape;286;p47"/>
          <p:cNvSpPr txBox="1"/>
          <p:nvPr/>
        </p:nvSpPr>
        <p:spPr>
          <a:xfrm>
            <a:off x="6780250" y="4354700"/>
            <a:ext cx="2318400" cy="68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Santi di Tito [Public domain], via Wikimedia Commons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8"/>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l’analyse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9"/>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L’analyse</a:t>
            </a:r>
            <a:endParaRPr/>
          </a:p>
        </p:txBody>
      </p:sp>
      <p:sp>
        <p:nvSpPr>
          <p:cNvPr id="297" name="Google Shape;297;p49"/>
          <p:cNvSpPr txBox="1"/>
          <p:nvPr>
            <p:ph idx="1" type="body"/>
          </p:nvPr>
        </p:nvSpPr>
        <p:spPr>
          <a:xfrm>
            <a:off x="471900" y="1919075"/>
            <a:ext cx="3220800" cy="271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Résumés automatiques</a:t>
            </a:r>
            <a:endParaRPr/>
          </a:p>
          <a:p>
            <a:pPr indent="-342900" lvl="0" marL="457200" rtl="0" algn="l">
              <a:spcBef>
                <a:spcPts val="0"/>
              </a:spcBef>
              <a:spcAft>
                <a:spcPts val="0"/>
              </a:spcAft>
              <a:buSzPts val="1800"/>
              <a:buChar char="●"/>
            </a:pPr>
            <a:r>
              <a:rPr lang="fr"/>
              <a:t>Analyses</a:t>
            </a:r>
            <a:endParaRPr/>
          </a:p>
          <a:p>
            <a:pPr indent="-342900" lvl="0" marL="457200" rtl="0" algn="l">
              <a:spcBef>
                <a:spcPts val="0"/>
              </a:spcBef>
              <a:spcAft>
                <a:spcPts val="0"/>
              </a:spcAft>
              <a:buSzPts val="1800"/>
              <a:buChar char="●"/>
            </a:pPr>
            <a:r>
              <a:rPr lang="fr"/>
              <a:t>Synthèses</a:t>
            </a:r>
            <a:endParaRPr/>
          </a:p>
        </p:txBody>
      </p:sp>
      <p:pic>
        <p:nvPicPr>
          <p:cNvPr descr="Images Gratuites : robot, La technologie, jouet, animation ..." id="298" name="Google Shape;298;p49"/>
          <p:cNvPicPr preferRelativeResize="0"/>
          <p:nvPr/>
        </p:nvPicPr>
        <p:blipFill>
          <a:blip r:embed="rId3">
            <a:alphaModFix/>
          </a:blip>
          <a:stretch>
            <a:fillRect/>
          </a:stretch>
        </p:blipFill>
        <p:spPr>
          <a:xfrm>
            <a:off x="3845100" y="1658825"/>
            <a:ext cx="4999634" cy="33322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0"/>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sz="2800">
                <a:latin typeface="Arial"/>
                <a:ea typeface="Arial"/>
                <a:cs typeface="Arial"/>
                <a:sym typeface="Arial"/>
              </a:rPr>
              <a:t>Intelligence artificielle vs humaine ?</a:t>
            </a:r>
            <a:endParaRPr/>
          </a:p>
        </p:txBody>
      </p:sp>
      <p:sp>
        <p:nvSpPr>
          <p:cNvPr id="304" name="Google Shape;304;p50"/>
          <p:cNvSpPr txBox="1"/>
          <p:nvPr>
            <p:ph idx="1" type="body"/>
          </p:nvPr>
        </p:nvSpPr>
        <p:spPr>
          <a:xfrm>
            <a:off x="471900" y="1919075"/>
            <a:ext cx="2766300" cy="27102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Clr>
                <a:srgbClr val="000000"/>
              </a:buClr>
              <a:buSzPct val="100000"/>
              <a:buFont typeface="Arial"/>
              <a:buChar char="●"/>
            </a:pPr>
            <a:r>
              <a:rPr lang="fr">
                <a:solidFill>
                  <a:srgbClr val="000000"/>
                </a:solidFill>
                <a:latin typeface="Arial"/>
                <a:ea typeface="Arial"/>
                <a:cs typeface="Arial"/>
                <a:sym typeface="Arial"/>
              </a:rPr>
              <a:t>Ne plus faire du travail de robot</a:t>
            </a:r>
            <a:endParaRPr>
              <a:solidFill>
                <a:srgbClr val="000000"/>
              </a:solidFill>
              <a:latin typeface="Arial"/>
              <a:ea typeface="Arial"/>
              <a:cs typeface="Arial"/>
              <a:sym typeface="Arial"/>
            </a:endParaRPr>
          </a:p>
          <a:p>
            <a:pPr indent="-325755" lvl="0" marL="457200" rtl="0" algn="l">
              <a:spcBef>
                <a:spcPts val="0"/>
              </a:spcBef>
              <a:spcAft>
                <a:spcPts val="0"/>
              </a:spcAft>
              <a:buClr>
                <a:srgbClr val="000000"/>
              </a:buClr>
              <a:buSzPct val="100000"/>
              <a:buFont typeface="Arial"/>
              <a:buChar char="●"/>
            </a:pPr>
            <a:r>
              <a:rPr lang="fr">
                <a:solidFill>
                  <a:srgbClr val="000000"/>
                </a:solidFill>
                <a:latin typeface="Arial"/>
                <a:ea typeface="Arial"/>
                <a:cs typeface="Arial"/>
                <a:sym typeface="Arial"/>
              </a:rPr>
              <a:t>Se concentrer sur l’analyse intellectuelle</a:t>
            </a:r>
            <a:endParaRPr>
              <a:solidFill>
                <a:srgbClr val="000000"/>
              </a:solidFill>
              <a:latin typeface="Arial"/>
              <a:ea typeface="Arial"/>
              <a:cs typeface="Arial"/>
              <a:sym typeface="Arial"/>
            </a:endParaRPr>
          </a:p>
          <a:p>
            <a:pPr indent="-325755" lvl="0" marL="457200" rtl="0" algn="l">
              <a:spcBef>
                <a:spcPts val="0"/>
              </a:spcBef>
              <a:spcAft>
                <a:spcPts val="0"/>
              </a:spcAft>
              <a:buClr>
                <a:srgbClr val="000000"/>
              </a:buClr>
              <a:buSzPct val="100000"/>
              <a:buFont typeface="Arial"/>
              <a:buChar char="●"/>
            </a:pPr>
            <a:r>
              <a:rPr lang="fr">
                <a:solidFill>
                  <a:srgbClr val="000000"/>
                </a:solidFill>
                <a:latin typeface="Arial"/>
                <a:ea typeface="Arial"/>
                <a:cs typeface="Arial"/>
                <a:sym typeface="Arial"/>
              </a:rPr>
              <a:t>Mais intensité du travail plus forte</a:t>
            </a:r>
            <a:endParaRPr>
              <a:solidFill>
                <a:srgbClr val="000000"/>
              </a:solidFill>
              <a:latin typeface="Arial"/>
              <a:ea typeface="Arial"/>
              <a:cs typeface="Arial"/>
              <a:sym typeface="Arial"/>
            </a:endParaRPr>
          </a:p>
          <a:p>
            <a:pPr indent="-325755" lvl="0" marL="457200" rtl="0" algn="l">
              <a:spcBef>
                <a:spcPts val="0"/>
              </a:spcBef>
              <a:spcAft>
                <a:spcPts val="0"/>
              </a:spcAft>
              <a:buClr>
                <a:srgbClr val="000000"/>
              </a:buClr>
              <a:buSzPct val="100000"/>
              <a:buFont typeface="Arial"/>
              <a:buChar char="●"/>
            </a:pPr>
            <a:r>
              <a:rPr lang="fr">
                <a:solidFill>
                  <a:srgbClr val="000000"/>
                </a:solidFill>
                <a:latin typeface="Arial"/>
                <a:ea typeface="Arial"/>
                <a:cs typeface="Arial"/>
                <a:sym typeface="Arial"/>
              </a:rPr>
              <a:t>Meilleures statistiques de consultation sur les contenus humains</a:t>
            </a:r>
            <a:endParaRPr>
              <a:solidFill>
                <a:srgbClr val="000000"/>
              </a:solidFill>
              <a:latin typeface="Arial"/>
              <a:ea typeface="Arial"/>
              <a:cs typeface="Arial"/>
              <a:sym typeface="Arial"/>
            </a:endParaRPr>
          </a:p>
          <a:p>
            <a:pPr indent="0" lvl="0" marL="0" rtl="0" algn="l">
              <a:spcBef>
                <a:spcPts val="1200"/>
              </a:spcBef>
              <a:spcAft>
                <a:spcPts val="1200"/>
              </a:spcAft>
              <a:buNone/>
            </a:pPr>
            <a:r>
              <a:t/>
            </a:r>
            <a:endParaRPr>
              <a:solidFill>
                <a:srgbClr val="000000"/>
              </a:solidFill>
            </a:endParaRPr>
          </a:p>
        </p:txBody>
      </p:sp>
      <p:pic>
        <p:nvPicPr>
          <p:cNvPr id="305" name="Google Shape;305;p50"/>
          <p:cNvPicPr preferRelativeResize="0"/>
          <p:nvPr/>
        </p:nvPicPr>
        <p:blipFill>
          <a:blip r:embed="rId3">
            <a:alphaModFix/>
          </a:blip>
          <a:stretch>
            <a:fillRect/>
          </a:stretch>
        </p:blipFill>
        <p:spPr>
          <a:xfrm>
            <a:off x="3456950" y="2043100"/>
            <a:ext cx="5237050" cy="2229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1"/>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fr" sz="2800">
                <a:latin typeface="Arial"/>
                <a:ea typeface="Arial"/>
                <a:cs typeface="Arial"/>
                <a:sym typeface="Arial"/>
              </a:rPr>
              <a:t>Expérimentations de l’API de GPT-4 vers WordPress</a:t>
            </a:r>
            <a:endParaRPr/>
          </a:p>
        </p:txBody>
      </p:sp>
      <p:pic>
        <p:nvPicPr>
          <p:cNvPr id="311" name="Google Shape;311;p51"/>
          <p:cNvPicPr preferRelativeResize="0"/>
          <p:nvPr/>
        </p:nvPicPr>
        <p:blipFill>
          <a:blip r:embed="rId3">
            <a:alphaModFix/>
          </a:blip>
          <a:stretch>
            <a:fillRect/>
          </a:stretch>
        </p:blipFill>
        <p:spPr>
          <a:xfrm>
            <a:off x="6576351" y="1573300"/>
            <a:ext cx="1869873" cy="3570199"/>
          </a:xfrm>
          <a:prstGeom prst="rect">
            <a:avLst/>
          </a:prstGeom>
          <a:noFill/>
          <a:ln>
            <a:noFill/>
          </a:ln>
        </p:spPr>
      </p:pic>
      <p:sp>
        <p:nvSpPr>
          <p:cNvPr id="312" name="Google Shape;312;p51"/>
          <p:cNvSpPr txBox="1"/>
          <p:nvPr/>
        </p:nvSpPr>
        <p:spPr>
          <a:xfrm>
            <a:off x="211925" y="1727100"/>
            <a:ext cx="6292800" cy="3416400"/>
          </a:xfrm>
          <a:prstGeom prst="rect">
            <a:avLst/>
          </a:prstGeom>
          <a:noFill/>
          <a:ln>
            <a:noFill/>
          </a:ln>
        </p:spPr>
        <p:txBody>
          <a:bodyPr anchorCtr="0" anchor="t" bIns="91425" lIns="91425" spcFirstLastPara="1" rIns="91425" wrap="square" tIns="91425">
            <a:normAutofit fontScale="25000"/>
          </a:bodyPr>
          <a:lstStyle/>
          <a:p>
            <a:pPr indent="-295275" lvl="0" marL="457200" rtl="0" algn="l">
              <a:lnSpc>
                <a:spcPct val="115000"/>
              </a:lnSpc>
              <a:spcBef>
                <a:spcPts val="0"/>
              </a:spcBef>
              <a:spcAft>
                <a:spcPts val="0"/>
              </a:spcAft>
              <a:buClr>
                <a:srgbClr val="000000"/>
              </a:buClr>
              <a:buSzPct val="100000"/>
              <a:buChar char="●"/>
            </a:pPr>
            <a:r>
              <a:rPr lang="fr" sz="4200"/>
              <a:t>0.02 $ par article</a:t>
            </a:r>
            <a:endParaRPr sz="4200"/>
          </a:p>
          <a:p>
            <a:pPr indent="-295275" lvl="0" marL="457200" rtl="0" algn="l">
              <a:lnSpc>
                <a:spcPct val="115000"/>
              </a:lnSpc>
              <a:spcBef>
                <a:spcPts val="0"/>
              </a:spcBef>
              <a:spcAft>
                <a:spcPts val="0"/>
              </a:spcAft>
              <a:buClr>
                <a:srgbClr val="000000"/>
              </a:buClr>
              <a:buSzPct val="100000"/>
              <a:buChar char="●"/>
            </a:pPr>
            <a:r>
              <a:rPr lang="fr" sz="4200"/>
              <a:t>Coût d’un peu plus de 500 € par an pour un peu plus 2000 articles de robots par mois</a:t>
            </a:r>
            <a:endParaRPr sz="4200"/>
          </a:p>
          <a:p>
            <a:pPr indent="0" lvl="0" marL="0" rtl="0" algn="l">
              <a:lnSpc>
                <a:spcPct val="115000"/>
              </a:lnSpc>
              <a:spcBef>
                <a:spcPts val="1200"/>
              </a:spcBef>
              <a:spcAft>
                <a:spcPts val="0"/>
              </a:spcAft>
              <a:buNone/>
            </a:pPr>
            <a:r>
              <a:rPr i="1" lang="fr" sz="4200"/>
              <a:t>Dans CyberSEO :</a:t>
            </a:r>
            <a:endParaRPr i="1" sz="4200"/>
          </a:p>
          <a:p>
            <a:pPr indent="0" lvl="0" marL="0" rtl="0" algn="l">
              <a:lnSpc>
                <a:spcPct val="115000"/>
              </a:lnSpc>
              <a:spcBef>
                <a:spcPts val="1200"/>
              </a:spcBef>
              <a:spcAft>
                <a:spcPts val="0"/>
              </a:spcAft>
              <a:buNone/>
            </a:pPr>
            <a:r>
              <a:rPr i="1" lang="fr" sz="4200"/>
              <a:t>"Rédige un résumé original de l’article ci-après en respectant les consignes suivantes :</a:t>
            </a:r>
            <a:endParaRPr i="1" sz="4200"/>
          </a:p>
          <a:p>
            <a:pPr indent="0" lvl="0" marL="0" rtl="0" algn="l">
              <a:lnSpc>
                <a:spcPct val="115000"/>
              </a:lnSpc>
              <a:spcBef>
                <a:spcPts val="1200"/>
              </a:spcBef>
              <a:spcAft>
                <a:spcPts val="0"/>
              </a:spcAft>
              <a:buNone/>
            </a:pPr>
            <a:r>
              <a:rPr i="1" lang="fr" sz="4200"/>
              <a:t>– ne recopie pas une seule phrase de l’article d’origine</a:t>
            </a:r>
            <a:endParaRPr i="1" sz="4200"/>
          </a:p>
          <a:p>
            <a:pPr indent="0" lvl="0" marL="0" rtl="0" algn="l">
              <a:lnSpc>
                <a:spcPct val="115000"/>
              </a:lnSpc>
              <a:spcBef>
                <a:spcPts val="1200"/>
              </a:spcBef>
              <a:spcAft>
                <a:spcPts val="0"/>
              </a:spcAft>
              <a:buNone/>
            </a:pPr>
            <a:r>
              <a:rPr i="1" lang="fr" sz="4200"/>
              <a:t>– ton résumé doit compter 5 % du nombre d’articles de l’article d’origine</a:t>
            </a:r>
            <a:endParaRPr i="1" sz="4200"/>
          </a:p>
          <a:p>
            <a:pPr indent="0" lvl="0" marL="0" rtl="0" algn="l">
              <a:lnSpc>
                <a:spcPct val="115000"/>
              </a:lnSpc>
              <a:spcBef>
                <a:spcPts val="1200"/>
              </a:spcBef>
              <a:spcAft>
                <a:spcPts val="0"/>
              </a:spcAft>
              <a:buNone/>
            </a:pPr>
            <a:r>
              <a:rPr i="1" lang="fr" sz="4200"/>
              <a:t>– si une information présente dans l’article pourrait intéresser les autorités françaises, dis moi laquelle</a:t>
            </a:r>
            <a:endParaRPr i="1" sz="4200"/>
          </a:p>
          <a:p>
            <a:pPr indent="0" lvl="0" marL="0" rtl="0" algn="l">
              <a:lnSpc>
                <a:spcPct val="115000"/>
              </a:lnSpc>
              <a:spcBef>
                <a:spcPts val="1200"/>
              </a:spcBef>
              <a:spcAft>
                <a:spcPts val="0"/>
              </a:spcAft>
              <a:buNone/>
            </a:pPr>
            <a:r>
              <a:rPr i="1" lang="fr" sz="4200"/>
              <a:t>Voici l’article à résumer :</a:t>
            </a:r>
            <a:endParaRPr i="1" sz="4200"/>
          </a:p>
          <a:p>
            <a:pPr indent="0" lvl="0" marL="0" rtl="0" algn="l">
              <a:lnSpc>
                <a:spcPct val="115000"/>
              </a:lnSpc>
              <a:spcBef>
                <a:spcPts val="1200"/>
              </a:spcBef>
              <a:spcAft>
                <a:spcPts val="0"/>
              </a:spcAft>
              <a:buNone/>
            </a:pPr>
            <a:r>
              <a:rPr i="1" lang="fr" sz="4200"/>
              <a:t>%post_content%"</a:t>
            </a:r>
            <a:endParaRPr sz="4200"/>
          </a:p>
          <a:p>
            <a:pPr indent="0" lvl="0" marL="0" rtl="0" algn="l">
              <a:lnSpc>
                <a:spcPct val="115000"/>
              </a:lnSpc>
              <a:spcBef>
                <a:spcPts val="1200"/>
              </a:spcBef>
              <a:spcAft>
                <a:spcPts val="1200"/>
              </a:spcAft>
              <a:buNone/>
            </a:pPr>
            <a:r>
              <a:t/>
            </a:r>
            <a:endParaRPr sz="1800">
              <a:solidFill>
                <a:srgbClr val="ADADAD"/>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Veille et Intelligence Economique</a:t>
            </a:r>
            <a:endParaRPr/>
          </a:p>
        </p:txBody>
      </p:sp>
      <p:pic>
        <p:nvPicPr>
          <p:cNvPr id="86" name="Google Shape;86;p16"/>
          <p:cNvPicPr preferRelativeResize="0"/>
          <p:nvPr/>
        </p:nvPicPr>
        <p:blipFill>
          <a:blip r:embed="rId3">
            <a:alphaModFix/>
          </a:blip>
          <a:stretch>
            <a:fillRect/>
          </a:stretch>
        </p:blipFill>
        <p:spPr>
          <a:xfrm>
            <a:off x="2595200" y="1754150"/>
            <a:ext cx="3682249" cy="33893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2"/>
          <p:cNvSpPr txBox="1"/>
          <p:nvPr>
            <p:ph type="title"/>
          </p:nvPr>
        </p:nvSpPr>
        <p:spPr>
          <a:xfrm>
            <a:off x="471900" y="539150"/>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Résumé automatique</a:t>
            </a:r>
            <a:endParaRPr/>
          </a:p>
        </p:txBody>
      </p:sp>
      <p:sp>
        <p:nvSpPr>
          <p:cNvPr id="318" name="Google Shape;318;p52"/>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9" name="Google Shape;319;p52"/>
          <p:cNvPicPr preferRelativeResize="0"/>
          <p:nvPr/>
        </p:nvPicPr>
        <p:blipFill>
          <a:blip r:embed="rId3">
            <a:alphaModFix/>
          </a:blip>
          <a:stretch>
            <a:fillRect/>
          </a:stretch>
        </p:blipFill>
        <p:spPr>
          <a:xfrm>
            <a:off x="4783700" y="1017716"/>
            <a:ext cx="4310700" cy="4124435"/>
          </a:xfrm>
          <a:prstGeom prst="rect">
            <a:avLst/>
          </a:prstGeom>
          <a:noFill/>
          <a:ln>
            <a:noFill/>
          </a:ln>
        </p:spPr>
      </p:pic>
      <p:pic>
        <p:nvPicPr>
          <p:cNvPr id="320" name="Google Shape;320;p52"/>
          <p:cNvPicPr preferRelativeResize="0"/>
          <p:nvPr/>
        </p:nvPicPr>
        <p:blipFill>
          <a:blip r:embed="rId4">
            <a:alphaModFix/>
          </a:blip>
          <a:stretch>
            <a:fillRect/>
          </a:stretch>
        </p:blipFill>
        <p:spPr>
          <a:xfrm>
            <a:off x="0" y="1304587"/>
            <a:ext cx="1642425" cy="3818825"/>
          </a:xfrm>
          <a:prstGeom prst="rect">
            <a:avLst/>
          </a:prstGeom>
          <a:noFill/>
          <a:ln>
            <a:noFill/>
          </a:ln>
        </p:spPr>
      </p:pic>
      <p:pic>
        <p:nvPicPr>
          <p:cNvPr id="321" name="Google Shape;321;p52"/>
          <p:cNvPicPr preferRelativeResize="0"/>
          <p:nvPr/>
        </p:nvPicPr>
        <p:blipFill>
          <a:blip r:embed="rId5">
            <a:alphaModFix/>
          </a:blip>
          <a:stretch>
            <a:fillRect/>
          </a:stretch>
        </p:blipFill>
        <p:spPr>
          <a:xfrm>
            <a:off x="791325" y="1531800"/>
            <a:ext cx="3780681" cy="3364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3"/>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Image automatique</a:t>
            </a:r>
            <a:endParaRPr/>
          </a:p>
        </p:txBody>
      </p:sp>
      <p:sp>
        <p:nvSpPr>
          <p:cNvPr id="327" name="Google Shape;327;p53"/>
          <p:cNvSpPr txBox="1"/>
          <p:nvPr/>
        </p:nvSpPr>
        <p:spPr>
          <a:xfrm>
            <a:off x="293575" y="1727100"/>
            <a:ext cx="4156500" cy="3042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i="1" lang="fr" sz="1800"/>
              <a:t>“Le gouvernement veut « réinterroger » le modèle de financement des médicaments”</a:t>
            </a:r>
            <a:endParaRPr i="1"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1200"/>
              </a:spcAft>
              <a:buNone/>
            </a:pPr>
            <a:r>
              <a:rPr lang="fr" sz="1800"/>
              <a:t>Vers une émancipation des monopoles de droits d’auteurs sur les textes et les images ?</a:t>
            </a:r>
            <a:endParaRPr sz="1800"/>
          </a:p>
        </p:txBody>
      </p:sp>
      <p:pic>
        <p:nvPicPr>
          <p:cNvPr id="328" name="Google Shape;328;p53"/>
          <p:cNvPicPr preferRelativeResize="0"/>
          <p:nvPr/>
        </p:nvPicPr>
        <p:blipFill>
          <a:blip r:embed="rId3">
            <a:alphaModFix/>
          </a:blip>
          <a:stretch>
            <a:fillRect/>
          </a:stretch>
        </p:blipFill>
        <p:spPr>
          <a:xfrm>
            <a:off x="4759625" y="1776150"/>
            <a:ext cx="3878996" cy="3367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4"/>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l’analyse text mining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réseau sémantique</a:t>
            </a:r>
            <a:endParaRPr/>
          </a:p>
        </p:txBody>
      </p:sp>
      <p:sp>
        <p:nvSpPr>
          <p:cNvPr id="339" name="Google Shape;339;p55"/>
          <p:cNvSpPr txBox="1"/>
          <p:nvPr/>
        </p:nvSpPr>
        <p:spPr>
          <a:xfrm>
            <a:off x="3361950" y="4776325"/>
            <a:ext cx="5607300" cy="2901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lnSpc>
                <a:spcPct val="115000"/>
              </a:lnSpc>
              <a:spcBef>
                <a:spcPts val="0"/>
              </a:spcBef>
              <a:spcAft>
                <a:spcPts val="0"/>
              </a:spcAft>
              <a:buNone/>
            </a:pPr>
            <a:r>
              <a:rPr b="1" lang="fr" sz="1100">
                <a:highlight>
                  <a:srgbClr val="FFFFFF"/>
                </a:highlight>
                <a:latin typeface="Roboto"/>
                <a:ea typeface="Roboto"/>
                <a:cs typeface="Roboto"/>
                <a:sym typeface="Roboto"/>
              </a:rPr>
              <a:t>Les concepts au sein de 33 377 contributions citoyennes du Grand Débat au sujet de la démocratie participative.</a:t>
            </a:r>
            <a:endParaRPr sz="1800">
              <a:solidFill>
                <a:srgbClr val="5E696C"/>
              </a:solidFill>
              <a:latin typeface="Lato"/>
              <a:ea typeface="Lato"/>
              <a:cs typeface="Lato"/>
              <a:sym typeface="Lato"/>
            </a:endParaRPr>
          </a:p>
        </p:txBody>
      </p:sp>
      <p:pic>
        <p:nvPicPr>
          <p:cNvPr id="340" name="Google Shape;340;p55"/>
          <p:cNvPicPr preferRelativeResize="0"/>
          <p:nvPr/>
        </p:nvPicPr>
        <p:blipFill>
          <a:blip r:embed="rId3">
            <a:alphaModFix/>
          </a:blip>
          <a:stretch>
            <a:fillRect/>
          </a:stretch>
        </p:blipFill>
        <p:spPr>
          <a:xfrm>
            <a:off x="3417600" y="1358075"/>
            <a:ext cx="5149025" cy="3486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Tubes temporels</a:t>
            </a:r>
            <a:endParaRPr/>
          </a:p>
        </p:txBody>
      </p:sp>
      <p:sp>
        <p:nvSpPr>
          <p:cNvPr id="346" name="Google Shape;346;p56"/>
          <p:cNvSpPr txBox="1"/>
          <p:nvPr/>
        </p:nvSpPr>
        <p:spPr>
          <a:xfrm>
            <a:off x="3331075" y="4526500"/>
            <a:ext cx="5607300" cy="2901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115000"/>
              </a:lnSpc>
              <a:spcBef>
                <a:spcPts val="0"/>
              </a:spcBef>
              <a:spcAft>
                <a:spcPts val="0"/>
              </a:spcAft>
              <a:buNone/>
            </a:pPr>
            <a:r>
              <a:rPr b="1" lang="fr" sz="3100">
                <a:highlight>
                  <a:srgbClr val="FFFFFF"/>
                </a:highlight>
                <a:latin typeface="Roboto"/>
                <a:ea typeface="Roboto"/>
                <a:cs typeface="Roboto"/>
                <a:sym typeface="Roboto"/>
              </a:rPr>
              <a:t>Les dynamiques temporelles des concepts autour de 19 703 articles dans la littérature scientifique extraits de Google Scholar au sujet de la numérisation des bibliothèques</a:t>
            </a:r>
            <a:endParaRPr b="1" sz="3100">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b="1" sz="1100">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b="1" sz="1100">
              <a:highlight>
                <a:srgbClr val="FFFFFF"/>
              </a:highlight>
              <a:latin typeface="Roboto"/>
              <a:ea typeface="Roboto"/>
              <a:cs typeface="Roboto"/>
              <a:sym typeface="Roboto"/>
            </a:endParaRPr>
          </a:p>
        </p:txBody>
      </p:sp>
      <p:pic>
        <p:nvPicPr>
          <p:cNvPr id="347" name="Google Shape;347;p56"/>
          <p:cNvPicPr preferRelativeResize="0"/>
          <p:nvPr/>
        </p:nvPicPr>
        <p:blipFill>
          <a:blip r:embed="rId3">
            <a:alphaModFix/>
          </a:blip>
          <a:stretch>
            <a:fillRect/>
          </a:stretch>
        </p:blipFill>
        <p:spPr>
          <a:xfrm>
            <a:off x="3168713" y="1340350"/>
            <a:ext cx="5932024" cy="31861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Géographie</a:t>
            </a:r>
            <a:endParaRPr/>
          </a:p>
        </p:txBody>
      </p:sp>
      <p:sp>
        <p:nvSpPr>
          <p:cNvPr id="353" name="Google Shape;353;p57"/>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4" name="Google Shape;354;p57"/>
          <p:cNvPicPr preferRelativeResize="0"/>
          <p:nvPr/>
        </p:nvPicPr>
        <p:blipFill>
          <a:blip r:embed="rId3">
            <a:alphaModFix/>
          </a:blip>
          <a:stretch>
            <a:fillRect/>
          </a:stretch>
        </p:blipFill>
        <p:spPr>
          <a:xfrm>
            <a:off x="3662380" y="1869425"/>
            <a:ext cx="3827199" cy="2809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8"/>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Annotation</a:t>
            </a:r>
            <a:endParaRPr/>
          </a:p>
        </p:txBody>
      </p:sp>
      <p:sp>
        <p:nvSpPr>
          <p:cNvPr id="360" name="Google Shape;360;p58"/>
          <p:cNvSpPr txBox="1"/>
          <p:nvPr/>
        </p:nvSpPr>
        <p:spPr>
          <a:xfrm>
            <a:off x="3651300" y="4777800"/>
            <a:ext cx="5607300" cy="2901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lnSpc>
                <a:spcPct val="115000"/>
              </a:lnSpc>
              <a:spcBef>
                <a:spcPts val="0"/>
              </a:spcBef>
              <a:spcAft>
                <a:spcPts val="0"/>
              </a:spcAft>
              <a:buNone/>
            </a:pPr>
            <a:r>
              <a:rPr b="1" lang="fr" sz="1100">
                <a:highlight>
                  <a:srgbClr val="FFFFFF"/>
                </a:highlight>
                <a:latin typeface="Roboto"/>
                <a:ea typeface="Roboto"/>
                <a:cs typeface="Roboto"/>
                <a:sym typeface="Roboto"/>
              </a:rPr>
              <a:t>Les organisations au sein de 6 542 articles de la presse nationale autour de la notion de gaspillage d’argent public</a:t>
            </a:r>
            <a:endParaRPr sz="1800">
              <a:solidFill>
                <a:srgbClr val="5E696C"/>
              </a:solidFill>
              <a:latin typeface="Lato"/>
              <a:ea typeface="Lato"/>
              <a:cs typeface="Lato"/>
              <a:sym typeface="Lato"/>
            </a:endParaRPr>
          </a:p>
        </p:txBody>
      </p:sp>
      <p:pic>
        <p:nvPicPr>
          <p:cNvPr id="361" name="Google Shape;361;p58"/>
          <p:cNvPicPr preferRelativeResize="0"/>
          <p:nvPr/>
        </p:nvPicPr>
        <p:blipFill>
          <a:blip r:embed="rId3">
            <a:alphaModFix/>
          </a:blip>
          <a:stretch>
            <a:fillRect/>
          </a:stretch>
        </p:blipFill>
        <p:spPr>
          <a:xfrm>
            <a:off x="3619727" y="566975"/>
            <a:ext cx="4677376" cy="42108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9"/>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L’analyse du sentiment</a:t>
            </a:r>
            <a:endParaRPr/>
          </a:p>
        </p:txBody>
      </p:sp>
      <p:pic>
        <p:nvPicPr>
          <p:cNvPr id="367" name="Google Shape;367;p59"/>
          <p:cNvPicPr preferRelativeResize="0"/>
          <p:nvPr/>
        </p:nvPicPr>
        <p:blipFill>
          <a:blip r:embed="rId3">
            <a:alphaModFix/>
          </a:blip>
          <a:stretch>
            <a:fillRect/>
          </a:stretch>
        </p:blipFill>
        <p:spPr>
          <a:xfrm>
            <a:off x="1443500" y="1874025"/>
            <a:ext cx="4295965" cy="2800300"/>
          </a:xfrm>
          <a:prstGeom prst="rect">
            <a:avLst/>
          </a:prstGeom>
          <a:noFill/>
          <a:ln>
            <a:noFill/>
          </a:ln>
        </p:spPr>
      </p:pic>
      <p:sp>
        <p:nvSpPr>
          <p:cNvPr id="368" name="Google Shape;368;p59"/>
          <p:cNvSpPr txBox="1"/>
          <p:nvPr/>
        </p:nvSpPr>
        <p:spPr>
          <a:xfrm>
            <a:off x="6105825" y="2459875"/>
            <a:ext cx="2588100" cy="6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u="sng">
                <a:solidFill>
                  <a:srgbClr val="4DD0E1"/>
                </a:solidFill>
                <a:latin typeface="Lato"/>
                <a:ea typeface="Lato"/>
                <a:cs typeface="Lato"/>
                <a:sym typeface="Lato"/>
                <a:hlinkClick r:id="rId4">
                  <a:extLst>
                    <a:ext uri="{A12FA001-AC4F-418D-AE19-62706E023703}">
                      <ahyp:hlinkClr val="tx"/>
                    </a:ext>
                  </a:extLst>
                </a:hlinkClick>
              </a:rPr>
              <a:t>https://Hanches-citoyen.org</a:t>
            </a:r>
            <a:endParaRPr>
              <a:latin typeface="Lato"/>
              <a:ea typeface="Lato"/>
              <a:cs typeface="Lato"/>
              <a:sym typeface="La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0"/>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Import du corpus dans CorTexT</a:t>
            </a:r>
            <a:endParaRPr/>
          </a:p>
        </p:txBody>
      </p:sp>
      <p:pic>
        <p:nvPicPr>
          <p:cNvPr id="374" name="Google Shape;374;p60">
            <a:hlinkClick r:id="rId3"/>
          </p:cNvPr>
          <p:cNvPicPr preferRelativeResize="0"/>
          <p:nvPr/>
        </p:nvPicPr>
        <p:blipFill>
          <a:blip r:embed="rId4">
            <a:alphaModFix/>
          </a:blip>
          <a:stretch>
            <a:fillRect/>
          </a:stretch>
        </p:blipFill>
        <p:spPr>
          <a:xfrm>
            <a:off x="1886200" y="1990125"/>
            <a:ext cx="4708800" cy="26391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1"/>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Détecter les entités nommées</a:t>
            </a:r>
            <a:endParaRPr/>
          </a:p>
        </p:txBody>
      </p:sp>
      <p:pic>
        <p:nvPicPr>
          <p:cNvPr id="380" name="Google Shape;380;p61">
            <a:hlinkClick r:id="rId3"/>
          </p:cNvPr>
          <p:cNvPicPr preferRelativeResize="0"/>
          <p:nvPr/>
        </p:nvPicPr>
        <p:blipFill>
          <a:blip r:embed="rId4">
            <a:alphaModFix/>
          </a:blip>
          <a:stretch>
            <a:fillRect/>
          </a:stretch>
        </p:blipFill>
        <p:spPr>
          <a:xfrm>
            <a:off x="2238775" y="1919063"/>
            <a:ext cx="4892001" cy="2741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Tout le monde veille</a:t>
            </a:r>
            <a:endParaRPr/>
          </a:p>
        </p:txBody>
      </p:sp>
      <p:pic>
        <p:nvPicPr>
          <p:cNvPr descr="File:Mur de l'emploi du tourisme de On commence lundi au salon ..." id="92" name="Google Shape;92;p17"/>
          <p:cNvPicPr preferRelativeResize="0"/>
          <p:nvPr/>
        </p:nvPicPr>
        <p:blipFill>
          <a:blip r:embed="rId3">
            <a:alphaModFix/>
          </a:blip>
          <a:stretch>
            <a:fillRect/>
          </a:stretch>
        </p:blipFill>
        <p:spPr>
          <a:xfrm>
            <a:off x="4518326" y="1973499"/>
            <a:ext cx="3871748" cy="2495275"/>
          </a:xfrm>
          <a:prstGeom prst="rect">
            <a:avLst/>
          </a:prstGeom>
          <a:noFill/>
          <a:ln>
            <a:noFill/>
          </a:ln>
        </p:spPr>
      </p:pic>
      <p:pic>
        <p:nvPicPr>
          <p:cNvPr descr="Images Gratuites : faune, Renard rouge, vertébré, Chien comme un ..." id="93" name="Google Shape;93;p17"/>
          <p:cNvPicPr preferRelativeResize="0"/>
          <p:nvPr/>
        </p:nvPicPr>
        <p:blipFill>
          <a:blip r:embed="rId4">
            <a:alphaModFix/>
          </a:blip>
          <a:stretch>
            <a:fillRect/>
          </a:stretch>
        </p:blipFill>
        <p:spPr>
          <a:xfrm>
            <a:off x="293600" y="1915575"/>
            <a:ext cx="3871749" cy="254841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2"/>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fr"/>
              <a:t>Identification des termes et concepts dans la littérature</a:t>
            </a:r>
            <a:endParaRPr/>
          </a:p>
        </p:txBody>
      </p:sp>
      <p:pic>
        <p:nvPicPr>
          <p:cNvPr id="386" name="Google Shape;386;p62">
            <a:hlinkClick r:id="rId3"/>
          </p:cNvPr>
          <p:cNvPicPr preferRelativeResize="0"/>
          <p:nvPr/>
        </p:nvPicPr>
        <p:blipFill>
          <a:blip r:embed="rId4">
            <a:alphaModFix/>
          </a:blip>
          <a:stretch>
            <a:fillRect/>
          </a:stretch>
        </p:blipFill>
        <p:spPr>
          <a:xfrm>
            <a:off x="1958098" y="1919073"/>
            <a:ext cx="5401600" cy="30832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3"/>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Clustérisation</a:t>
            </a:r>
            <a:endParaRPr/>
          </a:p>
        </p:txBody>
      </p:sp>
      <p:pic>
        <p:nvPicPr>
          <p:cNvPr id="392" name="Google Shape;392;p63">
            <a:hlinkClick r:id="rId3"/>
          </p:cNvPr>
          <p:cNvPicPr preferRelativeResize="0"/>
          <p:nvPr/>
        </p:nvPicPr>
        <p:blipFill>
          <a:blip r:embed="rId4">
            <a:alphaModFix/>
          </a:blip>
          <a:stretch>
            <a:fillRect/>
          </a:stretch>
        </p:blipFill>
        <p:spPr>
          <a:xfrm>
            <a:off x="2748423" y="1648100"/>
            <a:ext cx="5702926" cy="32157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Analyse géographique</a:t>
            </a:r>
            <a:endParaRPr/>
          </a:p>
        </p:txBody>
      </p:sp>
      <p:pic>
        <p:nvPicPr>
          <p:cNvPr id="398" name="Google Shape;398;p64">
            <a:hlinkClick r:id="rId3"/>
          </p:cNvPr>
          <p:cNvPicPr preferRelativeResize="0"/>
          <p:nvPr/>
        </p:nvPicPr>
        <p:blipFill>
          <a:blip r:embed="rId4">
            <a:alphaModFix/>
          </a:blip>
          <a:stretch>
            <a:fillRect/>
          </a:stretch>
        </p:blipFill>
        <p:spPr>
          <a:xfrm>
            <a:off x="2912700" y="1654600"/>
            <a:ext cx="4582024" cy="34415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Analyse du sentiment</a:t>
            </a:r>
            <a:endParaRPr/>
          </a:p>
        </p:txBody>
      </p:sp>
      <p:pic>
        <p:nvPicPr>
          <p:cNvPr id="404" name="Google Shape;404;p65">
            <a:hlinkClick r:id="rId3"/>
          </p:cNvPr>
          <p:cNvPicPr preferRelativeResize="0"/>
          <p:nvPr/>
        </p:nvPicPr>
        <p:blipFill>
          <a:blip r:embed="rId4">
            <a:alphaModFix/>
          </a:blip>
          <a:stretch>
            <a:fillRect/>
          </a:stretch>
        </p:blipFill>
        <p:spPr>
          <a:xfrm>
            <a:off x="2713125" y="1808375"/>
            <a:ext cx="4374150" cy="33351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6"/>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fr"/>
              <a:t>Utilisation d’un vocabulaire métier pour annoter et structurer un corpus</a:t>
            </a:r>
            <a:endParaRPr/>
          </a:p>
        </p:txBody>
      </p:sp>
      <p:pic>
        <p:nvPicPr>
          <p:cNvPr id="410" name="Google Shape;410;p66">
            <a:hlinkClick r:id="rId3"/>
          </p:cNvPr>
          <p:cNvPicPr preferRelativeResize="0"/>
          <p:nvPr/>
        </p:nvPicPr>
        <p:blipFill>
          <a:blip r:embed="rId4">
            <a:alphaModFix/>
          </a:blip>
          <a:stretch>
            <a:fillRect/>
          </a:stretch>
        </p:blipFill>
        <p:spPr>
          <a:xfrm>
            <a:off x="2314075" y="1569175"/>
            <a:ext cx="4791424" cy="35743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7"/>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l’évaluation</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8"/>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Pour récapituler ce qu’on a vu</a:t>
            </a:r>
            <a:endParaRPr/>
          </a:p>
        </p:txBody>
      </p:sp>
      <p:pic>
        <p:nvPicPr>
          <p:cNvPr id="421" name="Google Shape;421;p68"/>
          <p:cNvPicPr preferRelativeResize="0"/>
          <p:nvPr/>
        </p:nvPicPr>
        <p:blipFill>
          <a:blip r:embed="rId3">
            <a:alphaModFix/>
          </a:blip>
          <a:stretch>
            <a:fillRect/>
          </a:stretch>
        </p:blipFill>
        <p:spPr>
          <a:xfrm>
            <a:off x="1186225" y="1718625"/>
            <a:ext cx="6469225" cy="33322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9"/>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Nos résultats</a:t>
            </a:r>
            <a:endParaRPr/>
          </a:p>
        </p:txBody>
      </p:sp>
      <p:sp>
        <p:nvSpPr>
          <p:cNvPr id="427" name="Google Shape;427;p69"/>
          <p:cNvSpPr txBox="1"/>
          <p:nvPr/>
        </p:nvSpPr>
        <p:spPr>
          <a:xfrm>
            <a:off x="320775" y="1812500"/>
            <a:ext cx="43254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lang="fr">
                <a:latin typeface="Lato"/>
                <a:ea typeface="Lato"/>
                <a:cs typeface="Lato"/>
                <a:sym typeface="Lato"/>
              </a:rPr>
              <a:t>20 entités qui contribuent</a:t>
            </a:r>
            <a:endParaRPr>
              <a:latin typeface="Lato"/>
              <a:ea typeface="Lato"/>
              <a:cs typeface="Lato"/>
              <a:sym typeface="Lato"/>
            </a:endParaRPr>
          </a:p>
          <a:p>
            <a:pPr indent="-317500" lvl="0" marL="457200" rtl="0" algn="l">
              <a:spcBef>
                <a:spcPts val="0"/>
              </a:spcBef>
              <a:spcAft>
                <a:spcPts val="0"/>
              </a:spcAft>
              <a:buSzPts val="1400"/>
              <a:buFont typeface="Lato"/>
              <a:buChar char="-"/>
            </a:pPr>
            <a:r>
              <a:rPr lang="fr">
                <a:latin typeface="Lato"/>
                <a:ea typeface="Lato"/>
                <a:cs typeface="Lato"/>
                <a:sym typeface="Lato"/>
              </a:rPr>
              <a:t>52 veilleurs qui participent ou ont participé</a:t>
            </a:r>
            <a:endParaRPr>
              <a:latin typeface="Lato"/>
              <a:ea typeface="Lato"/>
              <a:cs typeface="Lato"/>
              <a:sym typeface="Lato"/>
            </a:endParaRPr>
          </a:p>
          <a:p>
            <a:pPr indent="-317500" lvl="0" marL="457200" rtl="0" algn="l">
              <a:spcBef>
                <a:spcPts val="0"/>
              </a:spcBef>
              <a:spcAft>
                <a:spcPts val="0"/>
              </a:spcAft>
              <a:buSzPts val="1400"/>
              <a:buFont typeface="Lato"/>
              <a:buChar char="-"/>
            </a:pPr>
            <a:r>
              <a:rPr lang="fr">
                <a:latin typeface="Lato"/>
                <a:ea typeface="Lato"/>
                <a:cs typeface="Lato"/>
                <a:sym typeface="Lato"/>
              </a:rPr>
              <a:t>39 comptes InoReader</a:t>
            </a:r>
            <a:endParaRPr>
              <a:latin typeface="Lato"/>
              <a:ea typeface="Lato"/>
              <a:cs typeface="Lato"/>
              <a:sym typeface="Lato"/>
            </a:endParaRPr>
          </a:p>
          <a:p>
            <a:pPr indent="-317500" lvl="0" marL="457200" rtl="0" algn="l">
              <a:spcBef>
                <a:spcPts val="0"/>
              </a:spcBef>
              <a:spcAft>
                <a:spcPts val="0"/>
              </a:spcAft>
              <a:buSzPts val="1400"/>
              <a:buFont typeface="Lato"/>
              <a:buChar char="-"/>
            </a:pPr>
            <a:r>
              <a:rPr lang="fr">
                <a:latin typeface="Lato"/>
                <a:ea typeface="Lato"/>
                <a:cs typeface="Lato"/>
                <a:sym typeface="Lato"/>
              </a:rPr>
              <a:t>1 crawler KB Crawl pour 324 sources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fr">
                <a:latin typeface="Lato"/>
                <a:ea typeface="Lato"/>
                <a:cs typeface="Lato"/>
                <a:sym typeface="Lato"/>
              </a:rPr>
              <a:t>près de 40 000 articles par an</a:t>
            </a:r>
            <a:endParaRPr>
              <a:latin typeface="Lato"/>
              <a:ea typeface="Lato"/>
              <a:cs typeface="Lato"/>
              <a:sym typeface="Lato"/>
            </a:endParaRPr>
          </a:p>
          <a:p>
            <a:pPr indent="-317500" lvl="1" marL="914400" rtl="0" algn="l">
              <a:spcBef>
                <a:spcPts val="0"/>
              </a:spcBef>
              <a:spcAft>
                <a:spcPts val="0"/>
              </a:spcAft>
              <a:buSzPts val="1400"/>
              <a:buFont typeface="Lato"/>
              <a:buChar char="-"/>
            </a:pPr>
            <a:r>
              <a:rPr lang="fr">
                <a:latin typeface="Lato"/>
                <a:ea typeface="Lato"/>
                <a:cs typeface="Lato"/>
                <a:sym typeface="Lato"/>
              </a:rPr>
              <a:t>37 000 articles par des robots</a:t>
            </a:r>
            <a:endParaRPr>
              <a:latin typeface="Lato"/>
              <a:ea typeface="Lato"/>
              <a:cs typeface="Lato"/>
              <a:sym typeface="Lato"/>
            </a:endParaRPr>
          </a:p>
          <a:p>
            <a:pPr indent="-317500" lvl="1" marL="914400" rtl="0" algn="l">
              <a:spcBef>
                <a:spcPts val="0"/>
              </a:spcBef>
              <a:spcAft>
                <a:spcPts val="0"/>
              </a:spcAft>
              <a:buSzPts val="1400"/>
              <a:buFont typeface="Lato"/>
              <a:buChar char="-"/>
            </a:pPr>
            <a:r>
              <a:rPr lang="fr">
                <a:latin typeface="Lato"/>
                <a:ea typeface="Lato"/>
                <a:cs typeface="Lato"/>
                <a:sym typeface="Lato"/>
              </a:rPr>
              <a:t>3 000 articles par des veilleurs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fr">
                <a:latin typeface="Lato"/>
                <a:ea typeface="Lato"/>
                <a:cs typeface="Lato"/>
                <a:sym typeface="Lato"/>
              </a:rPr>
              <a:t>près de 30 000 vues de pages par an</a:t>
            </a:r>
            <a:endParaRPr>
              <a:latin typeface="Lato"/>
              <a:ea typeface="Lato"/>
              <a:cs typeface="Lato"/>
              <a:sym typeface="Lato"/>
            </a:endParaRPr>
          </a:p>
          <a:p>
            <a:pPr indent="-317500" lvl="0" marL="457200" rtl="0" algn="l">
              <a:spcBef>
                <a:spcPts val="0"/>
              </a:spcBef>
              <a:spcAft>
                <a:spcPts val="0"/>
              </a:spcAft>
              <a:buSzPts val="1400"/>
              <a:buFont typeface="Lato"/>
              <a:buChar char="-"/>
            </a:pPr>
            <a:r>
              <a:rPr lang="fr">
                <a:latin typeface="Lato"/>
                <a:ea typeface="Lato"/>
                <a:cs typeface="Lato"/>
                <a:sym typeface="Lato"/>
              </a:rPr>
              <a:t>plus de 9 000 visites par an</a:t>
            </a:r>
            <a:endParaRPr>
              <a:latin typeface="Lato"/>
              <a:ea typeface="Lato"/>
              <a:cs typeface="Lato"/>
              <a:sym typeface="Lato"/>
            </a:endParaRPr>
          </a:p>
        </p:txBody>
      </p:sp>
      <p:pic>
        <p:nvPicPr>
          <p:cNvPr id="428" name="Google Shape;428;p69"/>
          <p:cNvPicPr preferRelativeResize="0"/>
          <p:nvPr/>
        </p:nvPicPr>
        <p:blipFill>
          <a:blip r:embed="rId3">
            <a:alphaModFix/>
          </a:blip>
          <a:stretch>
            <a:fillRect/>
          </a:stretch>
        </p:blipFill>
        <p:spPr>
          <a:xfrm>
            <a:off x="4646175" y="88425"/>
            <a:ext cx="4184300" cy="4733626"/>
          </a:xfrm>
          <a:prstGeom prst="rect">
            <a:avLst/>
          </a:prstGeom>
          <a:noFill/>
          <a:ln>
            <a:noFill/>
          </a:ln>
        </p:spPr>
      </p:pic>
      <p:pic>
        <p:nvPicPr>
          <p:cNvPr id="429" name="Google Shape;429;p69"/>
          <p:cNvPicPr preferRelativeResize="0"/>
          <p:nvPr/>
        </p:nvPicPr>
        <p:blipFill>
          <a:blip r:embed="rId4">
            <a:alphaModFix/>
          </a:blip>
          <a:stretch>
            <a:fillRect/>
          </a:stretch>
        </p:blipFill>
        <p:spPr>
          <a:xfrm>
            <a:off x="750337" y="3839725"/>
            <a:ext cx="3284924" cy="12304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70"/>
          <p:cNvSpPr txBox="1"/>
          <p:nvPr>
            <p:ph type="title"/>
          </p:nvPr>
        </p:nvSpPr>
        <p:spPr>
          <a:xfrm>
            <a:off x="471900" y="738725"/>
            <a:ext cx="77658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fr"/>
              <a:t>Réinternaliser les services de veille pour économiser au moins 400 000€ par an</a:t>
            </a:r>
            <a:endParaRPr/>
          </a:p>
        </p:txBody>
      </p:sp>
      <p:graphicFrame>
        <p:nvGraphicFramePr>
          <p:cNvPr id="435" name="Google Shape;435;p70"/>
          <p:cNvGraphicFramePr/>
          <p:nvPr/>
        </p:nvGraphicFramePr>
        <p:xfrm>
          <a:off x="1034450" y="1855525"/>
          <a:ext cx="3000000" cy="3000000"/>
        </p:xfrm>
        <a:graphic>
          <a:graphicData uri="http://schemas.openxmlformats.org/drawingml/2006/table">
            <a:tbl>
              <a:tblPr>
                <a:noFill/>
                <a:tableStyleId>{A29CFE86-CDE9-4E54-B1E5-071FC2F43124}</a:tableStyleId>
              </a:tblPr>
              <a:tblGrid>
                <a:gridCol w="2413000"/>
                <a:gridCol w="2413000"/>
                <a:gridCol w="241300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fr"/>
                        <a:t>Autres dispositifs</a:t>
                      </a:r>
                      <a:endParaRPr b="1"/>
                    </a:p>
                  </a:txBody>
                  <a:tcPr marT="91425" marB="91425" marR="91425" marL="91425"/>
                </a:tc>
                <a:tc>
                  <a:txBody>
                    <a:bodyPr/>
                    <a:lstStyle/>
                    <a:p>
                      <a:pPr indent="0" lvl="0" marL="0" rtl="0" algn="l">
                        <a:spcBef>
                          <a:spcPts val="0"/>
                        </a:spcBef>
                        <a:spcAft>
                          <a:spcPts val="0"/>
                        </a:spcAft>
                        <a:buNone/>
                      </a:pPr>
                      <a:r>
                        <a:rPr b="1" lang="fr"/>
                        <a:t>Notre dispositif</a:t>
                      </a:r>
                      <a:endParaRPr b="1"/>
                    </a:p>
                  </a:txBody>
                  <a:tcPr marT="91425" marB="91425" marR="91425" marL="91425"/>
                </a:tc>
              </a:tr>
              <a:tr h="381000">
                <a:tc>
                  <a:txBody>
                    <a:bodyPr/>
                    <a:lstStyle/>
                    <a:p>
                      <a:pPr indent="0" lvl="0" marL="0" rtl="0" algn="l">
                        <a:spcBef>
                          <a:spcPts val="0"/>
                        </a:spcBef>
                        <a:spcAft>
                          <a:spcPts val="0"/>
                        </a:spcAft>
                        <a:buNone/>
                      </a:pPr>
                      <a:r>
                        <a:rPr b="1" lang="fr"/>
                        <a:t>Dispositif complet de veille</a:t>
                      </a:r>
                      <a:endParaRPr b="1"/>
                    </a:p>
                  </a:txBody>
                  <a:tcPr marT="91425" marB="91425" marR="91425" marL="91425"/>
                </a:tc>
                <a:tc>
                  <a:txBody>
                    <a:bodyPr/>
                    <a:lstStyle/>
                    <a:p>
                      <a:pPr indent="0" lvl="0" marL="0" rtl="0" algn="l">
                        <a:spcBef>
                          <a:spcPts val="0"/>
                        </a:spcBef>
                        <a:spcAft>
                          <a:spcPts val="0"/>
                        </a:spcAft>
                        <a:buNone/>
                      </a:pPr>
                      <a:r>
                        <a:rPr lang="fr"/>
                        <a:t>&lt; 45 000 € / an pour une plateforme de veille pro</a:t>
                      </a:r>
                      <a:endParaRPr/>
                    </a:p>
                  </a:txBody>
                  <a:tcPr marT="91425" marB="91425" marR="91425" marL="91425"/>
                </a:tc>
                <a:tc>
                  <a:txBody>
                    <a:bodyPr/>
                    <a:lstStyle/>
                    <a:p>
                      <a:pPr indent="0" lvl="0" marL="0" rtl="0" algn="l">
                        <a:spcBef>
                          <a:spcPts val="0"/>
                        </a:spcBef>
                        <a:spcAft>
                          <a:spcPts val="0"/>
                        </a:spcAft>
                        <a:buNone/>
                      </a:pPr>
                      <a:r>
                        <a:rPr lang="fr"/>
                        <a:t>&gt; 17 000 € / an pour KB Crawl + InoReader + WordPress + CorTexT</a:t>
                      </a:r>
                      <a:endParaRPr/>
                    </a:p>
                    <a:p>
                      <a:pPr indent="0" lvl="0" marL="0" rtl="0" algn="l">
                        <a:spcBef>
                          <a:spcPts val="0"/>
                        </a:spcBef>
                        <a:spcAft>
                          <a:spcPts val="0"/>
                        </a:spcAft>
                        <a:buNone/>
                      </a:pPr>
                      <a:r>
                        <a:rPr lang="fr"/>
                        <a:t>Commercialisé par Sindup</a:t>
                      </a:r>
                      <a:endParaRPr/>
                    </a:p>
                  </a:txBody>
                  <a:tcPr marT="91425" marB="91425" marR="91425" marL="91425"/>
                </a:tc>
              </a:tr>
              <a:tr h="381000">
                <a:tc>
                  <a:txBody>
                    <a:bodyPr/>
                    <a:lstStyle/>
                    <a:p>
                      <a:pPr indent="0" lvl="0" marL="0" rtl="0" algn="l">
                        <a:spcBef>
                          <a:spcPts val="0"/>
                        </a:spcBef>
                        <a:spcAft>
                          <a:spcPts val="0"/>
                        </a:spcAft>
                        <a:buNone/>
                      </a:pPr>
                      <a:r>
                        <a:rPr b="1" lang="fr"/>
                        <a:t>Surveillance de sources sans RSS</a:t>
                      </a:r>
                      <a:endParaRPr b="1"/>
                    </a:p>
                  </a:txBody>
                  <a:tcPr marT="91425" marB="91425" marR="91425" marL="91425"/>
                </a:tc>
                <a:tc>
                  <a:txBody>
                    <a:bodyPr/>
                    <a:lstStyle/>
                    <a:p>
                      <a:pPr indent="0" lvl="0" marL="0" rtl="0" algn="l">
                        <a:spcBef>
                          <a:spcPts val="0"/>
                        </a:spcBef>
                        <a:spcAft>
                          <a:spcPts val="0"/>
                        </a:spcAft>
                        <a:buNone/>
                      </a:pPr>
                      <a:r>
                        <a:rPr lang="fr"/>
                        <a:t>&gt; 5</a:t>
                      </a:r>
                      <a:r>
                        <a:rPr lang="fr"/>
                        <a:t> équivalent temps plein pour surveiller 350 sources à la main</a:t>
                      </a:r>
                      <a:endParaRPr/>
                    </a:p>
                  </a:txBody>
                  <a:tcPr marT="91425" marB="91425" marR="91425" marL="91425"/>
                </a:tc>
                <a:tc>
                  <a:txBody>
                    <a:bodyPr/>
                    <a:lstStyle/>
                    <a:p>
                      <a:pPr indent="0" lvl="0" marL="0" rtl="0" algn="l">
                        <a:spcBef>
                          <a:spcPts val="0"/>
                        </a:spcBef>
                        <a:spcAft>
                          <a:spcPts val="0"/>
                        </a:spcAft>
                        <a:buNone/>
                      </a:pPr>
                      <a:r>
                        <a:rPr lang="fr"/>
                        <a:t>&gt; 200 000 € par an de travail sans grand développement personnel économisés</a:t>
                      </a:r>
                      <a:endParaRPr/>
                    </a:p>
                  </a:txBody>
                  <a:tcPr marT="91425" marB="91425" marR="91425" marL="91425"/>
                </a:tc>
              </a:tr>
              <a:tr h="381000">
                <a:tc>
                  <a:txBody>
                    <a:bodyPr/>
                    <a:lstStyle/>
                    <a:p>
                      <a:pPr indent="0" lvl="0" marL="0" rtl="0" algn="l">
                        <a:spcBef>
                          <a:spcPts val="0"/>
                        </a:spcBef>
                        <a:spcAft>
                          <a:spcPts val="0"/>
                        </a:spcAft>
                        <a:buNone/>
                      </a:pPr>
                      <a:r>
                        <a:rPr b="1" lang="fr"/>
                        <a:t>Veilles externalisées</a:t>
                      </a:r>
                      <a:endParaRPr b="1"/>
                    </a:p>
                  </a:txBody>
                  <a:tcPr marT="91425" marB="91425" marR="91425" marL="91425"/>
                </a:tc>
                <a:tc>
                  <a:txBody>
                    <a:bodyPr/>
                    <a:lstStyle/>
                    <a:p>
                      <a:pPr indent="0" lvl="0" marL="0" rtl="0" algn="l">
                        <a:spcBef>
                          <a:spcPts val="0"/>
                        </a:spcBef>
                        <a:spcAft>
                          <a:spcPts val="0"/>
                        </a:spcAft>
                        <a:buNone/>
                      </a:pPr>
                      <a:r>
                        <a:rPr lang="fr"/>
                        <a:t>50 000 € pour chaque entité</a:t>
                      </a:r>
                      <a:endParaRPr/>
                    </a:p>
                  </a:txBody>
                  <a:tcPr marT="91425" marB="91425" marR="91425" marL="91425"/>
                </a:tc>
                <a:tc>
                  <a:txBody>
                    <a:bodyPr/>
                    <a:lstStyle/>
                    <a:p>
                      <a:pPr indent="0" lvl="0" marL="0" rtl="0" algn="l">
                        <a:spcBef>
                          <a:spcPts val="0"/>
                        </a:spcBef>
                        <a:spcAft>
                          <a:spcPts val="0"/>
                        </a:spcAft>
                        <a:buNone/>
                      </a:pPr>
                      <a:r>
                        <a:rPr lang="fr"/>
                        <a:t>&gt; 60 entités au sein des SPM</a:t>
                      </a:r>
                      <a:endParaRPr/>
                    </a:p>
                  </a:txBody>
                  <a:tcPr marT="91425" marB="91425" marR="91425" marL="91425"/>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71"/>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fr"/>
              <a:t>Anticipation d’opportunités bien avant novembre 2022</a:t>
            </a:r>
            <a:endParaRPr/>
          </a:p>
        </p:txBody>
      </p:sp>
      <p:sp>
        <p:nvSpPr>
          <p:cNvPr id="441" name="Google Shape;441;p71"/>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42" name="Google Shape;442;p71"/>
          <p:cNvPicPr preferRelativeResize="0"/>
          <p:nvPr/>
        </p:nvPicPr>
        <p:blipFill>
          <a:blip r:embed="rId3">
            <a:alphaModFix/>
          </a:blip>
          <a:stretch>
            <a:fillRect/>
          </a:stretch>
        </p:blipFill>
        <p:spPr>
          <a:xfrm>
            <a:off x="471900" y="1823750"/>
            <a:ext cx="8049553" cy="3186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Quels types de veille ?</a:t>
            </a:r>
            <a:endParaRPr/>
          </a:p>
        </p:txBody>
      </p:sp>
      <p:pic>
        <p:nvPicPr>
          <p:cNvPr descr="Images Gratuites : oiseau, sol, prairie, faune, le bec, Coloré ..." id="99" name="Google Shape;99;p18"/>
          <p:cNvPicPr preferRelativeResize="0"/>
          <p:nvPr/>
        </p:nvPicPr>
        <p:blipFill>
          <a:blip r:embed="rId3">
            <a:alphaModFix/>
          </a:blip>
          <a:stretch>
            <a:fillRect/>
          </a:stretch>
        </p:blipFill>
        <p:spPr>
          <a:xfrm>
            <a:off x="1125526" y="1779975"/>
            <a:ext cx="1969649" cy="1318525"/>
          </a:xfrm>
          <a:prstGeom prst="rect">
            <a:avLst/>
          </a:prstGeom>
          <a:noFill/>
          <a:ln>
            <a:noFill/>
          </a:ln>
        </p:spPr>
      </p:pic>
      <p:pic>
        <p:nvPicPr>
          <p:cNvPr descr="Image libre: chasseur, détient, oeil, champ, arme à feu, assis, arbre" id="100" name="Google Shape;100;p18"/>
          <p:cNvPicPr preferRelativeResize="0"/>
          <p:nvPr/>
        </p:nvPicPr>
        <p:blipFill>
          <a:blip r:embed="rId4">
            <a:alphaModFix/>
          </a:blip>
          <a:stretch>
            <a:fillRect/>
          </a:stretch>
        </p:blipFill>
        <p:spPr>
          <a:xfrm>
            <a:off x="6114150" y="1838017"/>
            <a:ext cx="1900877" cy="1260475"/>
          </a:xfrm>
          <a:prstGeom prst="rect">
            <a:avLst/>
          </a:prstGeom>
          <a:noFill/>
          <a:ln>
            <a:noFill/>
          </a:ln>
        </p:spPr>
      </p:pic>
      <p:pic>
        <p:nvPicPr>
          <p:cNvPr descr="Fichier:Cupping.jpg — Wikipédia" id="101" name="Google Shape;101;p18"/>
          <p:cNvPicPr preferRelativeResize="0"/>
          <p:nvPr/>
        </p:nvPicPr>
        <p:blipFill>
          <a:blip r:embed="rId5">
            <a:alphaModFix/>
          </a:blip>
          <a:stretch>
            <a:fillRect/>
          </a:stretch>
        </p:blipFill>
        <p:spPr>
          <a:xfrm>
            <a:off x="3478325" y="3279275"/>
            <a:ext cx="2100625" cy="1575450"/>
          </a:xfrm>
          <a:prstGeom prst="rect">
            <a:avLst/>
          </a:prstGeom>
          <a:noFill/>
          <a:ln>
            <a:noFill/>
          </a:ln>
        </p:spPr>
      </p:pic>
      <p:sp>
        <p:nvSpPr>
          <p:cNvPr id="102" name="Google Shape;102;p18"/>
          <p:cNvSpPr txBox="1"/>
          <p:nvPr/>
        </p:nvSpPr>
        <p:spPr>
          <a:xfrm>
            <a:off x="1339200" y="3221875"/>
            <a:ext cx="15423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2"/>
                </a:solidFill>
                <a:latin typeface="Roboto"/>
                <a:ea typeface="Roboto"/>
                <a:cs typeface="Roboto"/>
                <a:sym typeface="Roboto"/>
              </a:rPr>
              <a:t>Opportunités</a:t>
            </a:r>
            <a:endParaRPr sz="1800">
              <a:solidFill>
                <a:schemeClr val="lt2"/>
              </a:solidFill>
              <a:latin typeface="Roboto"/>
              <a:ea typeface="Roboto"/>
              <a:cs typeface="Roboto"/>
              <a:sym typeface="Roboto"/>
            </a:endParaRPr>
          </a:p>
        </p:txBody>
      </p:sp>
      <p:sp>
        <p:nvSpPr>
          <p:cNvPr id="103" name="Google Shape;103;p18"/>
          <p:cNvSpPr txBox="1"/>
          <p:nvPr/>
        </p:nvSpPr>
        <p:spPr>
          <a:xfrm>
            <a:off x="3833500" y="2571750"/>
            <a:ext cx="1542300" cy="6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2"/>
                </a:solidFill>
                <a:latin typeface="Roboto"/>
                <a:ea typeface="Roboto"/>
                <a:cs typeface="Roboto"/>
                <a:sym typeface="Roboto"/>
              </a:rPr>
              <a:t>Rester à l’état de l’art</a:t>
            </a:r>
            <a:endParaRPr sz="1800">
              <a:solidFill>
                <a:schemeClr val="lt2"/>
              </a:solidFill>
              <a:latin typeface="Roboto"/>
              <a:ea typeface="Roboto"/>
              <a:cs typeface="Roboto"/>
              <a:sym typeface="Roboto"/>
            </a:endParaRPr>
          </a:p>
        </p:txBody>
      </p:sp>
      <p:sp>
        <p:nvSpPr>
          <p:cNvPr id="104" name="Google Shape;104;p18"/>
          <p:cNvSpPr txBox="1"/>
          <p:nvPr/>
        </p:nvSpPr>
        <p:spPr>
          <a:xfrm>
            <a:off x="6615150" y="3221875"/>
            <a:ext cx="11325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2"/>
                </a:solidFill>
                <a:latin typeface="Roboto"/>
                <a:ea typeface="Roboto"/>
                <a:cs typeface="Roboto"/>
                <a:sym typeface="Roboto"/>
              </a:rPr>
              <a:t>Menaces</a:t>
            </a:r>
            <a:endParaRPr sz="1800">
              <a:solidFill>
                <a:schemeClr val="lt2"/>
              </a:solidFill>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2"/>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Anticipation technologique</a:t>
            </a:r>
            <a:endParaRPr/>
          </a:p>
        </p:txBody>
      </p:sp>
      <p:pic>
        <p:nvPicPr>
          <p:cNvPr id="448" name="Google Shape;448;p72"/>
          <p:cNvPicPr preferRelativeResize="0"/>
          <p:nvPr/>
        </p:nvPicPr>
        <p:blipFill>
          <a:blip r:embed="rId3">
            <a:alphaModFix/>
          </a:blip>
          <a:stretch>
            <a:fillRect/>
          </a:stretch>
        </p:blipFill>
        <p:spPr>
          <a:xfrm>
            <a:off x="2301563" y="1742225"/>
            <a:ext cx="4762375" cy="32775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3"/>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l’intelligence </a:t>
            </a:r>
            <a:r>
              <a:rPr lang="fr"/>
              <a:t>artificielle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4"/>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fr" sz="2800">
                <a:latin typeface="Arial"/>
                <a:ea typeface="Arial"/>
                <a:cs typeface="Arial"/>
                <a:sym typeface="Arial"/>
              </a:rPr>
              <a:t>Intelligence collective (crowdsourcing) et intelligence artificielle</a:t>
            </a:r>
            <a:endParaRPr/>
          </a:p>
        </p:txBody>
      </p:sp>
      <p:pic>
        <p:nvPicPr>
          <p:cNvPr id="459" name="Google Shape;459;p74"/>
          <p:cNvPicPr preferRelativeResize="0"/>
          <p:nvPr/>
        </p:nvPicPr>
        <p:blipFill>
          <a:blip r:embed="rId3">
            <a:alphaModFix/>
          </a:blip>
          <a:stretch>
            <a:fillRect/>
          </a:stretch>
        </p:blipFill>
        <p:spPr>
          <a:xfrm>
            <a:off x="979900" y="1632662"/>
            <a:ext cx="3403926" cy="3051950"/>
          </a:xfrm>
          <a:prstGeom prst="rect">
            <a:avLst/>
          </a:prstGeom>
          <a:noFill/>
          <a:ln>
            <a:noFill/>
          </a:ln>
        </p:spPr>
      </p:pic>
      <p:pic>
        <p:nvPicPr>
          <p:cNvPr id="460" name="Google Shape;460;p74"/>
          <p:cNvPicPr preferRelativeResize="0"/>
          <p:nvPr/>
        </p:nvPicPr>
        <p:blipFill>
          <a:blip r:embed="rId4">
            <a:alphaModFix/>
          </a:blip>
          <a:stretch>
            <a:fillRect/>
          </a:stretch>
        </p:blipFill>
        <p:spPr>
          <a:xfrm>
            <a:off x="5421350" y="1405800"/>
            <a:ext cx="2261160" cy="35056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Comment nous nourrissons l’IA</a:t>
            </a:r>
            <a:endParaRPr/>
          </a:p>
        </p:txBody>
      </p:sp>
      <p:sp>
        <p:nvSpPr>
          <p:cNvPr id="466" name="Google Shape;466;p75"/>
          <p:cNvSpPr txBox="1"/>
          <p:nvPr/>
        </p:nvSpPr>
        <p:spPr>
          <a:xfrm>
            <a:off x="768400" y="3732175"/>
            <a:ext cx="3803700" cy="12621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r"/>
              <a:t>No machine-readable author provided. Anthere assumed (based on copyright claims)., CC BY-SA 3.0 &lt;http://creativecommons.org/licenses/by-sa/3.0/&gt;, via Wikimedia Commons</a:t>
            </a:r>
            <a:endParaRPr/>
          </a:p>
        </p:txBody>
      </p:sp>
      <p:pic>
        <p:nvPicPr>
          <p:cNvPr id="467" name="Google Shape;467;p75"/>
          <p:cNvPicPr preferRelativeResize="0"/>
          <p:nvPr/>
        </p:nvPicPr>
        <p:blipFill>
          <a:blip r:embed="rId3">
            <a:alphaModFix/>
          </a:blip>
          <a:stretch>
            <a:fillRect/>
          </a:stretch>
        </p:blipFill>
        <p:spPr>
          <a:xfrm>
            <a:off x="5938323" y="1733038"/>
            <a:ext cx="2108376" cy="2245938"/>
          </a:xfrm>
          <a:prstGeom prst="rect">
            <a:avLst/>
          </a:prstGeom>
          <a:noFill/>
          <a:ln>
            <a:noFill/>
          </a:ln>
        </p:spPr>
      </p:pic>
      <p:sp>
        <p:nvSpPr>
          <p:cNvPr id="468" name="Google Shape;468;p75"/>
          <p:cNvSpPr txBox="1"/>
          <p:nvPr/>
        </p:nvSpPr>
        <p:spPr>
          <a:xfrm>
            <a:off x="5214850" y="4205600"/>
            <a:ext cx="3803700" cy="6156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r"/>
              <a:t>1978 Mr Aumaitre au CNRZ-10-cliche Jean Weber, Inra, DIST, Jean Weber</a:t>
            </a:r>
            <a:endParaRPr/>
          </a:p>
        </p:txBody>
      </p:sp>
      <p:pic>
        <p:nvPicPr>
          <p:cNvPr id="469" name="Google Shape;469;p75"/>
          <p:cNvPicPr preferRelativeResize="0"/>
          <p:nvPr/>
        </p:nvPicPr>
        <p:blipFill>
          <a:blip r:embed="rId4">
            <a:alphaModFix/>
          </a:blip>
          <a:stretch>
            <a:fillRect/>
          </a:stretch>
        </p:blipFill>
        <p:spPr>
          <a:xfrm>
            <a:off x="998626" y="1604337"/>
            <a:ext cx="2706550" cy="202992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sz="2800">
                <a:latin typeface="Arial"/>
                <a:ea typeface="Arial"/>
                <a:cs typeface="Arial"/>
                <a:sym typeface="Arial"/>
              </a:rPr>
              <a:t>Le machine learning et l’aquaculture</a:t>
            </a:r>
            <a:endParaRPr/>
          </a:p>
        </p:txBody>
      </p:sp>
      <p:pic>
        <p:nvPicPr>
          <p:cNvPr id="475" name="Google Shape;475;p76"/>
          <p:cNvPicPr preferRelativeResize="0"/>
          <p:nvPr/>
        </p:nvPicPr>
        <p:blipFill>
          <a:blip r:embed="rId3">
            <a:alphaModFix/>
          </a:blip>
          <a:stretch>
            <a:fillRect/>
          </a:stretch>
        </p:blipFill>
        <p:spPr>
          <a:xfrm>
            <a:off x="1312075" y="1704725"/>
            <a:ext cx="6364150" cy="36190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7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Des chatbots experts</a:t>
            </a:r>
            <a:endParaRPr/>
          </a:p>
        </p:txBody>
      </p:sp>
      <p:sp>
        <p:nvSpPr>
          <p:cNvPr id="481" name="Google Shape;481;p77"/>
          <p:cNvSpPr txBox="1"/>
          <p:nvPr>
            <p:ph idx="1" type="body"/>
          </p:nvPr>
        </p:nvSpPr>
        <p:spPr>
          <a:xfrm>
            <a:off x="471900" y="1919075"/>
            <a:ext cx="8222100" cy="2710200"/>
          </a:xfrm>
          <a:prstGeom prst="rect">
            <a:avLst/>
          </a:prstGeom>
        </p:spPr>
        <p:txBody>
          <a:bodyPr anchorCtr="0" anchor="t" bIns="91425" lIns="91425" spcFirstLastPara="1" rIns="91425" wrap="square" tIns="91425">
            <a:normAutofit fontScale="92500" lnSpcReduction="20000"/>
          </a:bodyPr>
          <a:lstStyle/>
          <a:p>
            <a:pPr indent="-357822" lvl="0" marL="457200" rtl="0" algn="l">
              <a:spcBef>
                <a:spcPts val="0"/>
              </a:spcBef>
              <a:spcAft>
                <a:spcPts val="0"/>
              </a:spcAft>
              <a:buClr>
                <a:srgbClr val="000000"/>
              </a:buClr>
              <a:buSzPct val="100000"/>
              <a:buFont typeface="Arial"/>
              <a:buChar char="●"/>
            </a:pPr>
            <a:r>
              <a:rPr lang="fr" sz="2200">
                <a:solidFill>
                  <a:srgbClr val="000000"/>
                </a:solidFill>
                <a:latin typeface="Arial"/>
                <a:ea typeface="Arial"/>
                <a:cs typeface="Arial"/>
                <a:sym typeface="Arial"/>
              </a:rPr>
              <a:t>Résumé, analyse</a:t>
            </a:r>
            <a:endParaRPr sz="2200">
              <a:solidFill>
                <a:srgbClr val="000000"/>
              </a:solidFill>
              <a:latin typeface="Arial"/>
              <a:ea typeface="Arial"/>
              <a:cs typeface="Arial"/>
              <a:sym typeface="Arial"/>
            </a:endParaRPr>
          </a:p>
          <a:p>
            <a:pPr indent="-357822" lvl="0" marL="457200" rtl="0" algn="l">
              <a:spcBef>
                <a:spcPts val="0"/>
              </a:spcBef>
              <a:spcAft>
                <a:spcPts val="0"/>
              </a:spcAft>
              <a:buClr>
                <a:srgbClr val="000000"/>
              </a:buClr>
              <a:buSzPct val="100000"/>
              <a:buFont typeface="Arial"/>
              <a:buChar char="●"/>
            </a:pPr>
            <a:r>
              <a:rPr lang="fr" sz="2200">
                <a:solidFill>
                  <a:srgbClr val="000000"/>
                </a:solidFill>
                <a:latin typeface="Arial"/>
                <a:ea typeface="Arial"/>
                <a:cs typeface="Arial"/>
                <a:sym typeface="Arial"/>
              </a:rPr>
              <a:t>Transcription, comptes-rendus de réunions</a:t>
            </a:r>
            <a:endParaRPr sz="2200">
              <a:solidFill>
                <a:srgbClr val="000000"/>
              </a:solidFill>
              <a:latin typeface="Arial"/>
              <a:ea typeface="Arial"/>
              <a:cs typeface="Arial"/>
              <a:sym typeface="Arial"/>
            </a:endParaRPr>
          </a:p>
          <a:p>
            <a:pPr indent="-357822" lvl="0" marL="457200" rtl="0" algn="l">
              <a:spcBef>
                <a:spcPts val="0"/>
              </a:spcBef>
              <a:spcAft>
                <a:spcPts val="0"/>
              </a:spcAft>
              <a:buClr>
                <a:srgbClr val="000000"/>
              </a:buClr>
              <a:buSzPct val="100000"/>
              <a:buFont typeface="Arial"/>
              <a:buChar char="●"/>
            </a:pPr>
            <a:r>
              <a:rPr lang="fr" sz="2200">
                <a:solidFill>
                  <a:srgbClr val="000000"/>
                </a:solidFill>
                <a:latin typeface="Arial"/>
                <a:ea typeface="Arial"/>
                <a:cs typeface="Arial"/>
                <a:sym typeface="Arial"/>
              </a:rPr>
              <a:t>Développement informatique, code</a:t>
            </a:r>
            <a:endParaRPr sz="2200">
              <a:solidFill>
                <a:srgbClr val="000000"/>
              </a:solidFill>
              <a:latin typeface="Arial"/>
              <a:ea typeface="Arial"/>
              <a:cs typeface="Arial"/>
              <a:sym typeface="Arial"/>
            </a:endParaRPr>
          </a:p>
          <a:p>
            <a:pPr indent="-357822" lvl="0" marL="457200" rtl="0" algn="l">
              <a:spcBef>
                <a:spcPts val="0"/>
              </a:spcBef>
              <a:spcAft>
                <a:spcPts val="0"/>
              </a:spcAft>
              <a:buClr>
                <a:srgbClr val="000000"/>
              </a:buClr>
              <a:buSzPct val="100000"/>
              <a:buFont typeface="Arial"/>
              <a:buChar char="●"/>
            </a:pPr>
            <a:r>
              <a:rPr lang="fr" sz="2200">
                <a:solidFill>
                  <a:srgbClr val="000000"/>
                </a:solidFill>
                <a:latin typeface="Arial"/>
                <a:ea typeface="Arial"/>
                <a:cs typeface="Arial"/>
                <a:sym typeface="Arial"/>
              </a:rPr>
              <a:t>Oral blanc, exercices scolaires, comparaison de CV (cf </a:t>
            </a:r>
            <a:r>
              <a:rPr lang="fr" sz="2200" u="sng">
                <a:solidFill>
                  <a:srgbClr val="000000"/>
                </a:solidFill>
                <a:latin typeface="Arial"/>
                <a:ea typeface="Arial"/>
                <a:cs typeface="Arial"/>
                <a:sym typeface="Arial"/>
                <a:hlinkClick r:id="rId3">
                  <a:extLst>
                    <a:ext uri="{A12FA001-AC4F-418D-AE19-62706E023703}">
                      <ahyp:hlinkClr val="tx"/>
                    </a:ext>
                  </a:extLst>
                </a:hlinkClick>
              </a:rPr>
              <a:t>https://www.youtube.com/watch?v=o3_iZLDVGSo</a:t>
            </a:r>
            <a:r>
              <a:rPr lang="fr" sz="2200">
                <a:solidFill>
                  <a:srgbClr val="000000"/>
                </a:solidFill>
                <a:latin typeface="Arial"/>
                <a:ea typeface="Arial"/>
                <a:cs typeface="Arial"/>
                <a:sym typeface="Arial"/>
              </a:rPr>
              <a:t>)</a:t>
            </a:r>
            <a:endParaRPr sz="2200">
              <a:solidFill>
                <a:srgbClr val="000000"/>
              </a:solidFill>
              <a:latin typeface="Arial"/>
              <a:ea typeface="Arial"/>
              <a:cs typeface="Arial"/>
              <a:sym typeface="Arial"/>
            </a:endParaRPr>
          </a:p>
          <a:p>
            <a:pPr indent="-357822" lvl="0" marL="457200" rtl="0" algn="l">
              <a:spcBef>
                <a:spcPts val="0"/>
              </a:spcBef>
              <a:spcAft>
                <a:spcPts val="0"/>
              </a:spcAft>
              <a:buClr>
                <a:srgbClr val="000000"/>
              </a:buClr>
              <a:buSzPct val="100000"/>
              <a:buFont typeface="Arial"/>
              <a:buChar char="●"/>
            </a:pPr>
            <a:r>
              <a:rPr lang="fr" sz="2200">
                <a:solidFill>
                  <a:srgbClr val="000000"/>
                </a:solidFill>
                <a:latin typeface="Arial"/>
                <a:ea typeface="Arial"/>
                <a:cs typeface="Arial"/>
                <a:sym typeface="Arial"/>
              </a:rPr>
              <a:t>Conversation en anglais, enseignement</a:t>
            </a:r>
            <a:endParaRPr sz="2200">
              <a:solidFill>
                <a:srgbClr val="000000"/>
              </a:solidFill>
              <a:latin typeface="Arial"/>
              <a:ea typeface="Arial"/>
              <a:cs typeface="Arial"/>
              <a:sym typeface="Arial"/>
            </a:endParaRPr>
          </a:p>
          <a:p>
            <a:pPr indent="-357822" lvl="0" marL="457200" rtl="0" algn="l">
              <a:spcBef>
                <a:spcPts val="0"/>
              </a:spcBef>
              <a:spcAft>
                <a:spcPts val="0"/>
              </a:spcAft>
              <a:buClr>
                <a:srgbClr val="000000"/>
              </a:buClr>
              <a:buSzPct val="100000"/>
              <a:buFont typeface="Arial"/>
              <a:buChar char="●"/>
            </a:pPr>
            <a:r>
              <a:rPr lang="fr" sz="2200">
                <a:solidFill>
                  <a:srgbClr val="000000"/>
                </a:solidFill>
                <a:latin typeface="Arial"/>
                <a:ea typeface="Arial"/>
                <a:cs typeface="Arial"/>
                <a:sym typeface="Arial"/>
              </a:rPr>
              <a:t>Analyse de la littérature, Grand Débat National…</a:t>
            </a:r>
            <a:endParaRPr sz="2200">
              <a:solidFill>
                <a:srgbClr val="000000"/>
              </a:solidFill>
              <a:latin typeface="Arial"/>
              <a:ea typeface="Arial"/>
              <a:cs typeface="Arial"/>
              <a:sym typeface="Arial"/>
            </a:endParaRPr>
          </a:p>
          <a:p>
            <a:pPr indent="-357822" lvl="0" marL="457200" rtl="0" algn="l">
              <a:spcBef>
                <a:spcPts val="0"/>
              </a:spcBef>
              <a:spcAft>
                <a:spcPts val="0"/>
              </a:spcAft>
              <a:buClr>
                <a:srgbClr val="000000"/>
              </a:buClr>
              <a:buSzPct val="100000"/>
              <a:buFont typeface="Arial"/>
              <a:buChar char="●"/>
            </a:pPr>
            <a:r>
              <a:rPr lang="fr" sz="2200">
                <a:solidFill>
                  <a:srgbClr val="000000"/>
                </a:solidFill>
                <a:latin typeface="Arial"/>
                <a:ea typeface="Arial"/>
                <a:cs typeface="Arial"/>
                <a:sym typeface="Arial"/>
              </a:rPr>
              <a:t>Expertise scientifique</a:t>
            </a:r>
            <a:endParaRPr>
              <a:solidFill>
                <a:srgbClr val="00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8"/>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Merci pour votre attention</a:t>
            </a:r>
            <a:endParaRPr/>
          </a:p>
        </p:txBody>
      </p:sp>
      <p:sp>
        <p:nvSpPr>
          <p:cNvPr id="487" name="Google Shape;487;p78"/>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solidFill>
                  <a:srgbClr val="000000"/>
                </a:solidFill>
              </a:rPr>
              <a:t>Mathieu Andro</a:t>
            </a:r>
            <a:endParaRPr>
              <a:solidFill>
                <a:srgbClr val="000000"/>
              </a:solidFill>
            </a:endParaRPr>
          </a:p>
          <a:p>
            <a:pPr indent="0" lvl="0" marL="0" rtl="0" algn="l">
              <a:spcBef>
                <a:spcPts val="1200"/>
              </a:spcBef>
              <a:spcAft>
                <a:spcPts val="0"/>
              </a:spcAft>
              <a:buNone/>
            </a:pPr>
            <a:r>
              <a:rPr lang="fr">
                <a:solidFill>
                  <a:srgbClr val="000000"/>
                </a:solidFill>
              </a:rPr>
              <a:t>Animateur du réseau de veille des Services du Premier ministre</a:t>
            </a:r>
            <a:endParaRPr>
              <a:solidFill>
                <a:srgbClr val="000000"/>
              </a:solidFill>
            </a:endParaRPr>
          </a:p>
          <a:p>
            <a:pPr indent="0" lvl="0" marL="0" rtl="0" algn="l">
              <a:spcBef>
                <a:spcPts val="1200"/>
              </a:spcBef>
              <a:spcAft>
                <a:spcPts val="0"/>
              </a:spcAft>
              <a:buNone/>
            </a:pPr>
            <a:r>
              <a:rPr lang="fr" u="sng">
                <a:solidFill>
                  <a:srgbClr val="000000"/>
                </a:solidFill>
                <a:hlinkClick r:id="rId3">
                  <a:extLst>
                    <a:ext uri="{A12FA001-AC4F-418D-AE19-62706E023703}">
                      <ahyp:hlinkClr val="tx"/>
                    </a:ext>
                  </a:extLst>
                </a:hlinkClick>
              </a:rPr>
              <a:t>mathieu.andro@pm.gouv.fr</a:t>
            </a:r>
            <a:endParaRPr>
              <a:solidFill>
                <a:srgbClr val="000000"/>
              </a:solidFill>
            </a:endParaRPr>
          </a:p>
          <a:p>
            <a:pPr indent="0" lvl="0" marL="0" rtl="0" algn="l">
              <a:spcBef>
                <a:spcPts val="1200"/>
              </a:spcBef>
              <a:spcAft>
                <a:spcPts val="0"/>
              </a:spcAft>
              <a:buNone/>
            </a:pPr>
            <a:r>
              <a:rPr lang="fr" u="sng">
                <a:solidFill>
                  <a:srgbClr val="000000"/>
                </a:solidFill>
                <a:hlinkClick r:id="rId4">
                  <a:extLst>
                    <a:ext uri="{A12FA001-AC4F-418D-AE19-62706E023703}">
                      <ahyp:hlinkClr val="tx"/>
                    </a:ext>
                  </a:extLst>
                </a:hlinkClick>
              </a:rPr>
              <a:t>https://bibliotheque-numerique.fr</a:t>
            </a:r>
            <a:endParaRPr>
              <a:solidFill>
                <a:srgbClr val="000000"/>
              </a:solidFill>
            </a:endParaRPr>
          </a:p>
          <a:p>
            <a:pPr indent="0" lvl="0" marL="0" rtl="0" algn="l">
              <a:spcBef>
                <a:spcPts val="1200"/>
              </a:spcBef>
              <a:spcAft>
                <a:spcPts val="1200"/>
              </a:spcAft>
              <a:buNone/>
            </a:pPr>
            <a:r>
              <a:rPr lang="fr">
                <a:solidFill>
                  <a:srgbClr val="000000"/>
                </a:solidFill>
              </a:rPr>
              <a:t>Diaporama : </a:t>
            </a:r>
            <a:r>
              <a:rPr lang="fr" u="sng">
                <a:solidFill>
                  <a:srgbClr val="000000"/>
                </a:solidFill>
                <a:hlinkClick r:id="rId5">
                  <a:extLst>
                    <a:ext uri="{A12FA001-AC4F-418D-AE19-62706E023703}">
                      <ahyp:hlinkClr val="tx"/>
                    </a:ext>
                  </a:extLst>
                </a:hlinkClick>
              </a:rPr>
              <a:t>https://tinyurl.com/msxs9u9v</a:t>
            </a:r>
            <a:r>
              <a:rPr lang="fr">
                <a:solidFill>
                  <a:srgbClr val="000000"/>
                </a:solidFill>
              </a:rPr>
              <a:t> </a:t>
            </a:r>
            <a:endParaRPr>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9"/>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Cycle de la veille</a:t>
            </a:r>
            <a:endParaRPr/>
          </a:p>
        </p:txBody>
      </p:sp>
      <p:pic>
        <p:nvPicPr>
          <p:cNvPr id="110" name="Google Shape;110;p19"/>
          <p:cNvPicPr preferRelativeResize="0"/>
          <p:nvPr/>
        </p:nvPicPr>
        <p:blipFill>
          <a:blip r:embed="rId3">
            <a:alphaModFix/>
          </a:blip>
          <a:stretch>
            <a:fillRect/>
          </a:stretch>
        </p:blipFill>
        <p:spPr>
          <a:xfrm>
            <a:off x="2719625" y="1767675"/>
            <a:ext cx="3071727" cy="3332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le sourcing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fr"/>
              <a:t>Sourcing : identifier les sources avec la bibliométrie, GPT-4o…</a:t>
            </a:r>
            <a:endParaRPr/>
          </a:p>
        </p:txBody>
      </p:sp>
      <p:pic>
        <p:nvPicPr>
          <p:cNvPr id="121" name="Google Shape;121;p21"/>
          <p:cNvPicPr preferRelativeResize="0"/>
          <p:nvPr/>
        </p:nvPicPr>
        <p:blipFill>
          <a:blip r:embed="rId3">
            <a:alphaModFix/>
          </a:blip>
          <a:stretch>
            <a:fillRect/>
          </a:stretch>
        </p:blipFill>
        <p:spPr>
          <a:xfrm>
            <a:off x="3762850" y="1811225"/>
            <a:ext cx="2424634" cy="3332274"/>
          </a:xfrm>
          <a:prstGeom prst="rect">
            <a:avLst/>
          </a:prstGeom>
          <a:noFill/>
          <a:ln>
            <a:noFill/>
          </a:ln>
        </p:spPr>
      </p:pic>
      <p:pic>
        <p:nvPicPr>
          <p:cNvPr id="122" name="Google Shape;122;p21"/>
          <p:cNvPicPr preferRelativeResize="0"/>
          <p:nvPr/>
        </p:nvPicPr>
        <p:blipFill>
          <a:blip r:embed="rId4">
            <a:alphaModFix/>
          </a:blip>
          <a:stretch>
            <a:fillRect/>
          </a:stretch>
        </p:blipFill>
        <p:spPr>
          <a:xfrm>
            <a:off x="76225" y="2446200"/>
            <a:ext cx="3543974" cy="1728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